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9" r:id="rId2"/>
    <p:sldId id="277" r:id="rId3"/>
    <p:sldId id="297" r:id="rId4"/>
    <p:sldId id="299" r:id="rId5"/>
    <p:sldId id="281" r:id="rId6"/>
    <p:sldId id="276" r:id="rId7"/>
    <p:sldId id="282" r:id="rId8"/>
    <p:sldId id="283" r:id="rId9"/>
    <p:sldId id="300" r:id="rId10"/>
    <p:sldId id="294" r:id="rId11"/>
    <p:sldId id="295" r:id="rId12"/>
    <p:sldId id="301" r:id="rId13"/>
  </p:sldIdLst>
  <p:sldSz cx="12192000" cy="6858000"/>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71" autoAdjust="0"/>
    <p:restoredTop sz="83170" autoAdjust="0"/>
  </p:normalViewPr>
  <p:slideViewPr>
    <p:cSldViewPr snapToGrid="0">
      <p:cViewPr varScale="1">
        <p:scale>
          <a:sx n="81" d="100"/>
          <a:sy n="81" d="100"/>
        </p:scale>
        <p:origin x="120" y="73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0A93FD45-05D6-4856-9545-3233863513E5}" type="datetimeFigureOut">
              <a:rPr lang="de-DE" smtClean="0"/>
              <a:t>28.06.2019</a:t>
            </a:fld>
            <a:endParaRPr lang="de-DE"/>
          </a:p>
        </p:txBody>
      </p:sp>
      <p:sp>
        <p:nvSpPr>
          <p:cNvPr id="4" name="Folienbildplatzhalt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418D7C16-58D0-4B1F-8245-0ECE681B6E29}" type="slidenum">
              <a:rPr lang="de-DE" smtClean="0"/>
              <a:t>‹Nr.›</a:t>
            </a:fld>
            <a:endParaRPr lang="de-DE"/>
          </a:p>
        </p:txBody>
      </p:sp>
    </p:spTree>
    <p:extLst>
      <p:ext uri="{BB962C8B-B14F-4D97-AF65-F5344CB8AC3E}">
        <p14:creationId xmlns:p14="http://schemas.microsoft.com/office/powerpoint/2010/main" val="2173914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Die Reformation geht weiter. </a:t>
            </a:r>
          </a:p>
          <a:p>
            <a:r>
              <a:rPr lang="de-DE" sz="1300" dirty="0"/>
              <a:t>Ich möchte das Projekt „</a:t>
            </a:r>
            <a:r>
              <a:rPr lang="de-DE" sz="1300" b="1" dirty="0"/>
              <a:t>Gewagt“ </a:t>
            </a:r>
            <a:r>
              <a:rPr lang="de-DE" sz="1300" dirty="0"/>
              <a:t>vorstellen.</a:t>
            </a:r>
          </a:p>
          <a:p>
            <a:r>
              <a:rPr lang="de-DE" sz="1300" dirty="0"/>
              <a:t>Worum geht es?</a:t>
            </a:r>
            <a:endParaRPr lang="de-DE" dirty="0" smtClean="0"/>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1</a:t>
            </a:fld>
            <a:endParaRPr lang="de-DE"/>
          </a:p>
        </p:txBody>
      </p:sp>
    </p:spTree>
    <p:extLst>
      <p:ext uri="{BB962C8B-B14F-4D97-AF65-F5344CB8AC3E}">
        <p14:creationId xmlns:p14="http://schemas.microsoft.com/office/powerpoint/2010/main" val="1601183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18D7C16-58D0-4B1F-8245-0ECE681B6E29}" type="slidenum">
              <a:rPr lang="de-DE" smtClean="0"/>
              <a:t>10</a:t>
            </a:fld>
            <a:endParaRPr lang="de-DE"/>
          </a:p>
        </p:txBody>
      </p:sp>
    </p:spTree>
    <p:extLst>
      <p:ext uri="{BB962C8B-B14F-4D97-AF65-F5344CB8AC3E}">
        <p14:creationId xmlns:p14="http://schemas.microsoft.com/office/powerpoint/2010/main" val="2593339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18D7C16-58D0-4B1F-8245-0ECE681B6E29}" type="slidenum">
              <a:rPr lang="de-DE" smtClean="0"/>
              <a:t>11</a:t>
            </a:fld>
            <a:endParaRPr lang="de-DE"/>
          </a:p>
        </p:txBody>
      </p:sp>
    </p:spTree>
    <p:extLst>
      <p:ext uri="{BB962C8B-B14F-4D97-AF65-F5344CB8AC3E}">
        <p14:creationId xmlns:p14="http://schemas.microsoft.com/office/powerpoint/2010/main" val="3893335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a:t>Zum Schluss bleibt mir nur zu sagen:</a:t>
            </a:r>
          </a:p>
          <a:p>
            <a:r>
              <a:rPr lang="de-DE" sz="1300" dirty="0"/>
              <a:t>Gewagt, ja in vielerlei Hinsicht.</a:t>
            </a:r>
          </a:p>
          <a:p>
            <a:r>
              <a:rPr lang="de-DE" sz="1300" dirty="0"/>
              <a:t>Vielen Dank für Ihre/eure Aufmerksamkeit.</a:t>
            </a:r>
            <a:endParaRPr lang="de-DE" dirty="0" smtClean="0"/>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12</a:t>
            </a:fld>
            <a:endParaRPr lang="de-DE"/>
          </a:p>
        </p:txBody>
      </p:sp>
    </p:spTree>
    <p:extLst>
      <p:ext uri="{BB962C8B-B14F-4D97-AF65-F5344CB8AC3E}">
        <p14:creationId xmlns:p14="http://schemas.microsoft.com/office/powerpoint/2010/main" val="2393805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90478"/>
            <a:r>
              <a:rPr lang="de-DE" sz="1300" b="1" dirty="0"/>
              <a:t>2025 </a:t>
            </a:r>
            <a:r>
              <a:rPr lang="de-DE" sz="1300" dirty="0"/>
              <a:t>werden sich weltweit viele Christen an den 500. Jahrestag der ersten </a:t>
            </a:r>
            <a:r>
              <a:rPr lang="de-DE" sz="1300" dirty="0" err="1"/>
              <a:t>täuferischen</a:t>
            </a:r>
            <a:r>
              <a:rPr lang="de-DE" sz="1300" dirty="0"/>
              <a:t> Glaubenstaufe erinnern. Im Januar 1525 wurden mehrere Männer auf das Bekenntnis ihres Glaubens in Zürich getauft. Von Anfang an kam es zu Konflikten mit der Obrigkeit.</a:t>
            </a:r>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2</a:t>
            </a:fld>
            <a:endParaRPr lang="de-DE"/>
          </a:p>
        </p:txBody>
      </p:sp>
    </p:spTree>
    <p:extLst>
      <p:ext uri="{BB962C8B-B14F-4D97-AF65-F5344CB8AC3E}">
        <p14:creationId xmlns:p14="http://schemas.microsoft.com/office/powerpoint/2010/main" val="1150943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90478"/>
            <a:r>
              <a:rPr lang="de-DE" sz="1300" dirty="0"/>
              <a:t>Die </a:t>
            </a:r>
            <a:r>
              <a:rPr lang="de-DE" sz="1300" dirty="0" err="1"/>
              <a:t>Täuferbewegung</a:t>
            </a:r>
            <a:r>
              <a:rPr lang="de-DE" sz="1300" dirty="0"/>
              <a:t> ist eine vielschichtige Bewegung. Sie umfasst beispielsweise die Schweizer Brüder, die </a:t>
            </a:r>
            <a:r>
              <a:rPr lang="de-DE" sz="1300" dirty="0" err="1"/>
              <a:t>Hutterer</a:t>
            </a:r>
            <a:r>
              <a:rPr lang="de-DE" sz="1300" dirty="0"/>
              <a:t>, aber auch die Münsteraner Täufer. Aus der </a:t>
            </a:r>
            <a:r>
              <a:rPr lang="de-DE" sz="1300" dirty="0" err="1"/>
              <a:t>Täuferbewegung</a:t>
            </a:r>
            <a:r>
              <a:rPr lang="de-DE" sz="1300" dirty="0"/>
              <a:t> sind die verschiedenen Richtungen der Mennoniten hervorgegangen.</a:t>
            </a:r>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3</a:t>
            </a:fld>
            <a:endParaRPr lang="de-DE"/>
          </a:p>
        </p:txBody>
      </p:sp>
    </p:spTree>
    <p:extLst>
      <p:ext uri="{BB962C8B-B14F-4D97-AF65-F5344CB8AC3E}">
        <p14:creationId xmlns:p14="http://schemas.microsoft.com/office/powerpoint/2010/main" val="476514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90478"/>
            <a:r>
              <a:rPr lang="de-DE" sz="1300" dirty="0"/>
              <a:t>In Deutschland wurden Johann Gerhard </a:t>
            </a:r>
            <a:r>
              <a:rPr lang="de-DE" sz="1300" dirty="0" err="1"/>
              <a:t>Oncken</a:t>
            </a:r>
            <a:r>
              <a:rPr lang="de-DE" sz="1300" dirty="0"/>
              <a:t> und weitere Christen 1834 auf das Bekenntnis ihres Glaubens in Hamburg/</a:t>
            </a:r>
            <a:r>
              <a:rPr lang="de-DE" sz="1300" dirty="0" err="1"/>
              <a:t>Steinwärder</a:t>
            </a:r>
            <a:r>
              <a:rPr lang="de-DE" sz="1300" dirty="0"/>
              <a:t> getauft. </a:t>
            </a:r>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4</a:t>
            </a:fld>
            <a:endParaRPr lang="de-DE"/>
          </a:p>
        </p:txBody>
      </p:sp>
    </p:spTree>
    <p:extLst>
      <p:ext uri="{BB962C8B-B14F-4D97-AF65-F5344CB8AC3E}">
        <p14:creationId xmlns:p14="http://schemas.microsoft.com/office/powerpoint/2010/main" val="326224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b="1" dirty="0"/>
              <a:t>Gemeinsame Charakteristika von Mennoniten und Baptisten</a:t>
            </a:r>
            <a:r>
              <a:rPr lang="de-DE" sz="1300" dirty="0"/>
              <a:t> als </a:t>
            </a:r>
            <a:r>
              <a:rPr lang="de-DE" sz="1300" dirty="0" err="1"/>
              <a:t>täuferische</a:t>
            </a:r>
            <a:r>
              <a:rPr lang="de-DE" sz="1300" dirty="0"/>
              <a:t> Kirchen sind zum Beispiel: die Glaubenstaufe, freiwillige, aber verbindliche Gemeindemitgliedschaft, die Selbstständigkeit der Ortsgemeinde.</a:t>
            </a:r>
          </a:p>
          <a:p>
            <a:r>
              <a:rPr lang="de-DE" sz="1300" dirty="0"/>
              <a:t>Es entstand deshalb der Gedanke, das 500. Jubiläum der </a:t>
            </a:r>
            <a:r>
              <a:rPr lang="de-DE" sz="1300" dirty="0" err="1"/>
              <a:t>Täuferbewegung</a:t>
            </a:r>
            <a:r>
              <a:rPr lang="de-DE" sz="1300" dirty="0"/>
              <a:t> 2025 gemeinsam zu feiern. Zum einen soll auf unsere Geschichte geschaut werden; es soll aber auch gefragt werden, welche Impulse heute von den </a:t>
            </a:r>
            <a:r>
              <a:rPr lang="de-DE" sz="1300" dirty="0" err="1"/>
              <a:t>täuferischen</a:t>
            </a:r>
            <a:r>
              <a:rPr lang="de-DE" sz="1300" dirty="0"/>
              <a:t> Kirchen ausgehen können. </a:t>
            </a:r>
            <a:endParaRPr lang="de-DE" dirty="0" smtClean="0"/>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5</a:t>
            </a:fld>
            <a:endParaRPr lang="de-DE"/>
          </a:p>
        </p:txBody>
      </p:sp>
    </p:spTree>
    <p:extLst>
      <p:ext uri="{BB962C8B-B14F-4D97-AF65-F5344CB8AC3E}">
        <p14:creationId xmlns:p14="http://schemas.microsoft.com/office/powerpoint/2010/main" val="1296008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Deshalb habe sich </a:t>
            </a:r>
            <a:r>
              <a:rPr lang="de-DE" sz="1300" b="1" dirty="0"/>
              <a:t>Vertreter</a:t>
            </a:r>
            <a:r>
              <a:rPr lang="de-DE" sz="1300" dirty="0"/>
              <a:t> des Historischen Beirates des BEFG und des Mennonitischen Geschichtsvereins im Auftrag ihrer Gemeindebünde zusammengesetzt, um zu überlegen, wie man das Jubiläum 2025 und die Zeit bis dahin gestalten kann. Die Arbeitsgemeinschaft christlicher Kirchen und andere Institutionen unterstützten dieses Anliegen von Anfang an. Inzwischen ist die Steuerungsgruppe noch ökumenischer ausgerichtet. Es arbeiten Vertreter des </a:t>
            </a:r>
            <a:r>
              <a:rPr lang="de-DE" sz="1300" dirty="0" err="1"/>
              <a:t>Konfessionskundlichen</a:t>
            </a:r>
            <a:r>
              <a:rPr lang="de-DE" sz="1300" dirty="0"/>
              <a:t> Institutes aus Bensheim und des Johann-Adam-</a:t>
            </a:r>
            <a:r>
              <a:rPr lang="de-DE" sz="1300" dirty="0" err="1"/>
              <a:t>Möhler</a:t>
            </a:r>
            <a:r>
              <a:rPr lang="de-DE" sz="1300" dirty="0"/>
              <a:t>-Institutes aus Paderborn mit. </a:t>
            </a:r>
          </a:p>
          <a:p>
            <a:r>
              <a:rPr lang="de-DE" sz="1300" dirty="0"/>
              <a:t>Aus praktischen, aber auch aus finanziellen Gründen wurde von dieser Gruppe der Verein „500 Jahre </a:t>
            </a:r>
            <a:r>
              <a:rPr lang="de-DE" sz="1300" dirty="0" err="1"/>
              <a:t>Täuferbewegung</a:t>
            </a:r>
            <a:r>
              <a:rPr lang="de-DE" sz="1300" dirty="0"/>
              <a:t> 2025 e.V.“ gegründet, der inzwischen als gemeinnützig anerkannt worden ist. </a:t>
            </a:r>
            <a:endParaRPr lang="de-DE" dirty="0" smtClean="0"/>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6</a:t>
            </a:fld>
            <a:endParaRPr lang="de-DE"/>
          </a:p>
        </p:txBody>
      </p:sp>
    </p:spTree>
    <p:extLst>
      <p:ext uri="{BB962C8B-B14F-4D97-AF65-F5344CB8AC3E}">
        <p14:creationId xmlns:p14="http://schemas.microsoft.com/office/powerpoint/2010/main" val="99382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Wie sieht nun der grobe </a:t>
            </a:r>
            <a:r>
              <a:rPr lang="de-DE" sz="1300" b="1" dirty="0"/>
              <a:t>Fahrplan</a:t>
            </a:r>
            <a:r>
              <a:rPr lang="de-DE" sz="1300" dirty="0"/>
              <a:t> aus?</a:t>
            </a:r>
          </a:p>
          <a:p>
            <a:r>
              <a:rPr lang="de-DE" sz="1300" dirty="0"/>
              <a:t>Mennoniten und Baptisten werden gemeinsam das </a:t>
            </a:r>
            <a:r>
              <a:rPr lang="de-DE" sz="1300" dirty="0" err="1"/>
              <a:t>Täuferjubiläum</a:t>
            </a:r>
            <a:r>
              <a:rPr lang="de-DE" sz="1300" dirty="0"/>
              <a:t> 2020 auf dem Gemeindetag der Mennoniten und dem Bundesrat der Baptisten starten. Es soll mit einer Jubiläumsveranstaltung 2025 in Zürich enden.</a:t>
            </a:r>
          </a:p>
          <a:p>
            <a:r>
              <a:rPr lang="de-DE" sz="1300" dirty="0"/>
              <a:t>Davor sollen fünf Themenjahre unter dem Motto: Gewagt! 500 Jahre </a:t>
            </a:r>
            <a:r>
              <a:rPr lang="de-DE" sz="1300" dirty="0" err="1"/>
              <a:t>Täuferbewegung</a:t>
            </a:r>
            <a:r>
              <a:rPr lang="de-DE" sz="1300" dirty="0"/>
              <a:t> 1525 – 2025 durchgeführt werden.</a:t>
            </a:r>
          </a:p>
          <a:p>
            <a:r>
              <a:rPr lang="de-DE" sz="1300" dirty="0"/>
              <a:t>Ziel ist es, neben der Besinnung auf die eigenen Glaubensgrundlagen die Anliegen der </a:t>
            </a:r>
            <a:r>
              <a:rPr lang="de-DE" sz="1300" dirty="0" err="1"/>
              <a:t>täuferischen</a:t>
            </a:r>
            <a:r>
              <a:rPr lang="de-DE" sz="1300" dirty="0"/>
              <a:t> Kirchen in das Gespräch von Ökumene und Gesellschaft einzubringen und für die persönliche und doch in der Gemeinschaft verbindlich gelebte Christusnachfolge zu werben. </a:t>
            </a:r>
            <a:endParaRPr lang="de-DE" dirty="0" smtClean="0"/>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7</a:t>
            </a:fld>
            <a:endParaRPr lang="de-DE"/>
          </a:p>
        </p:txBody>
      </p:sp>
    </p:spTree>
    <p:extLst>
      <p:ext uri="{BB962C8B-B14F-4D97-AF65-F5344CB8AC3E}">
        <p14:creationId xmlns:p14="http://schemas.microsoft.com/office/powerpoint/2010/main" val="2766904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90478"/>
            <a:r>
              <a:rPr lang="de-DE" sz="1300" dirty="0"/>
              <a:t>Als </a:t>
            </a:r>
            <a:r>
              <a:rPr lang="de-DE" sz="1300" b="1" dirty="0"/>
              <a:t>Beispiel</a:t>
            </a:r>
            <a:r>
              <a:rPr lang="de-DE" sz="1300" dirty="0"/>
              <a:t> für die fünf Themenjahre schauen wir uns 2020 an: Gewagt! mündig leben. Mit den Stichworten Taufe, Freiwilligkeit, Religionsfreiheit wird danach gefragt, was das zur Zeit der Reformation bedeutet hat. Wir wollen aber auch fragen, welche Impulse wir für die Gegenwart daraus gewinnen können und wie heute mündiges Leben als Christ aussehen kann. Informationen zu den anderen Themenjahren finden sich in der 5-Jahres-Broschüre, die in der Geschäftsstelle des Vereins bestellt werden kann. Sie kann  auch von der Homepage heruntergeladen werden. Als </a:t>
            </a:r>
            <a:r>
              <a:rPr lang="de-DE" sz="1300" dirty="0" err="1"/>
              <a:t>pdf</a:t>
            </a:r>
            <a:r>
              <a:rPr lang="de-DE" sz="1300" dirty="0"/>
              <a:t>. steht die Broschüre inzwischen auch auf Englisch zur Verfügung.</a:t>
            </a:r>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8</a:t>
            </a:fld>
            <a:endParaRPr lang="de-DE"/>
          </a:p>
        </p:txBody>
      </p:sp>
    </p:spTree>
    <p:extLst>
      <p:ext uri="{BB962C8B-B14F-4D97-AF65-F5344CB8AC3E}">
        <p14:creationId xmlns:p14="http://schemas.microsoft.com/office/powerpoint/2010/main" val="423169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300" b="1" dirty="0"/>
              <a:t>Was wird geplant?</a:t>
            </a:r>
            <a:endParaRPr lang="de-DE" sz="1300" dirty="0"/>
          </a:p>
          <a:p>
            <a:pPr lvl="0"/>
            <a:r>
              <a:rPr lang="de-DE" sz="1300" dirty="0"/>
              <a:t>Einige Beispiele: </a:t>
            </a:r>
          </a:p>
          <a:p>
            <a:r>
              <a:rPr lang="de-DE" sz="1300" dirty="0"/>
              <a:t>Jedes Jahr wird ein Themenheft herausgegeben werden, das Hintergrundinformationen enthält und Anregungen gibt, wie die Gemeinden vor Ort sich mit diesen Themen auseinandersetzen können. Es wird eine </a:t>
            </a:r>
            <a:r>
              <a:rPr lang="de-DE" sz="1300" dirty="0" err="1"/>
              <a:t>Rollup</a:t>
            </a:r>
            <a:r>
              <a:rPr lang="de-DE" sz="1300" dirty="0"/>
              <a:t> Ausstellung geben.</a:t>
            </a:r>
          </a:p>
          <a:p>
            <a:r>
              <a:rPr lang="de-DE" sz="1300" dirty="0"/>
              <a:t>Es sollen Tagungen durchgeführt werden, um Fachleute aus Kirche und Wissenschaft für dieses Projekt zu interessieren. Der erste Studientag findet wie schon gezeigt am 29.10.2019 in Erfurt statt.</a:t>
            </a:r>
          </a:p>
          <a:p>
            <a:r>
              <a:rPr lang="de-DE" sz="1300" dirty="0"/>
              <a:t>Gearbeitet wird auch schon an einem Filmprojekt.</a:t>
            </a:r>
          </a:p>
          <a:p>
            <a:r>
              <a:rPr lang="de-DE" sz="1300" dirty="0"/>
              <a:t>Unter der gestrichelten Linie steht das, was die Steuerungsgruppe darüber hinaus für wünschenswert hält, aber nur mit Hilfe des Engagements von anderen verwirklicht werden kann:</a:t>
            </a:r>
          </a:p>
          <a:p>
            <a:pPr marL="201166" indent="-201166">
              <a:buFont typeface="Arial" panose="020B0604020202020204" pitchFamily="34" charset="0"/>
              <a:buChar char="•"/>
            </a:pPr>
            <a:r>
              <a:rPr lang="de-DE" sz="1300" b="1" dirty="0"/>
              <a:t>Gesprächsabende</a:t>
            </a:r>
            <a:r>
              <a:rPr lang="de-DE" sz="1300" dirty="0"/>
              <a:t> auf lokaler Ebene, Jugendabende</a:t>
            </a:r>
          </a:p>
          <a:p>
            <a:pPr marL="201166" indent="-201166">
              <a:buFont typeface="Arial" panose="020B0604020202020204" pitchFamily="34" charset="0"/>
              <a:buChar char="•"/>
            </a:pPr>
            <a:r>
              <a:rPr lang="de-DE" sz="1300" dirty="0"/>
              <a:t>gemeinsame </a:t>
            </a:r>
            <a:r>
              <a:rPr lang="de-DE" sz="1300" b="1" dirty="0"/>
              <a:t>Gottesdienste</a:t>
            </a:r>
            <a:endParaRPr lang="de-DE" sz="1300" dirty="0"/>
          </a:p>
          <a:p>
            <a:pPr marL="201166" indent="-201166">
              <a:buFont typeface="Arial" panose="020B0604020202020204" pitchFamily="34" charset="0"/>
              <a:buChar char="•"/>
            </a:pPr>
            <a:r>
              <a:rPr lang="de-DE" sz="1300" b="1" dirty="0"/>
              <a:t>Exkursionen und Reisen: </a:t>
            </a:r>
            <a:r>
              <a:rPr lang="de-DE" sz="1300" dirty="0"/>
              <a:t>Auf den Spuren der Täufer</a:t>
            </a:r>
          </a:p>
          <a:p>
            <a:pPr marL="201166" indent="-201166">
              <a:buFont typeface="Arial" panose="020B0604020202020204" pitchFamily="34" charset="0"/>
              <a:buChar char="•"/>
            </a:pPr>
            <a:r>
              <a:rPr lang="de-DE" sz="1300" b="1" dirty="0"/>
              <a:t>Materialien für Schulen </a:t>
            </a:r>
            <a:r>
              <a:rPr lang="de-DE" sz="1300" dirty="0"/>
              <a:t>(Religionsunterricht), Universitäten/ freikirchliche Ausbildungsstätten</a:t>
            </a:r>
          </a:p>
          <a:p>
            <a:pPr marL="201166" indent="-201166">
              <a:buFont typeface="Arial" panose="020B0604020202020204" pitchFamily="34" charset="0"/>
              <a:buChar char="•"/>
            </a:pPr>
            <a:r>
              <a:rPr lang="de-DE" sz="1300" b="1" dirty="0"/>
              <a:t>Ausstellungen</a:t>
            </a:r>
            <a:r>
              <a:rPr lang="de-DE" sz="1300" dirty="0"/>
              <a:t> in öffentlichen Museen </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418D7C16-58D0-4B1F-8245-0ECE681B6E29}" type="slidenum">
              <a:rPr lang="de-DE" smtClean="0"/>
              <a:t>9</a:t>
            </a:fld>
            <a:endParaRPr lang="de-DE"/>
          </a:p>
        </p:txBody>
      </p:sp>
    </p:spTree>
    <p:extLst>
      <p:ext uri="{BB962C8B-B14F-4D97-AF65-F5344CB8AC3E}">
        <p14:creationId xmlns:p14="http://schemas.microsoft.com/office/powerpoint/2010/main" val="1155857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86E84F3-0BED-448A-B0E6-3AEA2AF0A625}" type="datetimeFigureOut">
              <a:rPr lang="de-DE" smtClean="0"/>
              <a:t>28.06.2019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3241509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86E84F3-0BED-448A-B0E6-3AEA2AF0A625}" type="datetimeFigureOut">
              <a:rPr lang="de-DE" smtClean="0"/>
              <a:t>28.06.2019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100077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86E84F3-0BED-448A-B0E6-3AEA2AF0A625}" type="datetimeFigureOut">
              <a:rPr lang="de-DE" smtClean="0"/>
              <a:t>28.06.2019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279685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86E84F3-0BED-448A-B0E6-3AEA2AF0A625}" type="datetimeFigureOut">
              <a:rPr lang="de-DE" smtClean="0"/>
              <a:t>28.06.2019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168709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786E84F3-0BED-448A-B0E6-3AEA2AF0A625}" type="datetimeFigureOut">
              <a:rPr lang="de-DE" smtClean="0"/>
              <a:t>28.06.2019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1203594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86E84F3-0BED-448A-B0E6-3AEA2AF0A625}" type="datetimeFigureOut">
              <a:rPr lang="de-DE" smtClean="0"/>
              <a:t>28.06.2019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18328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86E84F3-0BED-448A-B0E6-3AEA2AF0A625}" type="datetimeFigureOut">
              <a:rPr lang="de-DE" smtClean="0"/>
              <a:t>28.06.2019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413482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86E84F3-0BED-448A-B0E6-3AEA2AF0A625}" type="datetimeFigureOut">
              <a:rPr lang="de-DE" smtClean="0"/>
              <a:t>28.06.2019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3093819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6E84F3-0BED-448A-B0E6-3AEA2AF0A625}" type="datetimeFigureOut">
              <a:rPr lang="de-DE" smtClean="0"/>
              <a:t>28.06.2019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182656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86E84F3-0BED-448A-B0E6-3AEA2AF0A625}" type="datetimeFigureOut">
              <a:rPr lang="de-DE" smtClean="0"/>
              <a:t>28.06.2019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193625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86E84F3-0BED-448A-B0E6-3AEA2AF0A625}" type="datetimeFigureOut">
              <a:rPr lang="de-DE" smtClean="0"/>
              <a:t>28.06.2019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EF2EFD9-1F4B-4422-9212-952E14CFD3DF}" type="slidenum">
              <a:rPr lang="de-DE" smtClean="0"/>
              <a:t>‹Nr.›</a:t>
            </a:fld>
            <a:endParaRPr lang="de-DE"/>
          </a:p>
        </p:txBody>
      </p:sp>
    </p:spTree>
    <p:extLst>
      <p:ext uri="{BB962C8B-B14F-4D97-AF65-F5344CB8AC3E}">
        <p14:creationId xmlns:p14="http://schemas.microsoft.com/office/powerpoint/2010/main" val="2197770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E84F3-0BED-448A-B0E6-3AEA2AF0A625}" type="datetimeFigureOut">
              <a:rPr lang="de-DE" smtClean="0"/>
              <a:t>28.06.2019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2EFD9-1F4B-4422-9212-952E14CFD3DF}" type="slidenum">
              <a:rPr lang="de-DE" smtClean="0"/>
              <a:t>‹Nr.›</a:t>
            </a:fld>
            <a:endParaRPr lang="de-DE"/>
          </a:p>
        </p:txBody>
      </p:sp>
    </p:spTree>
    <p:extLst>
      <p:ext uri="{BB962C8B-B14F-4D97-AF65-F5344CB8AC3E}">
        <p14:creationId xmlns:p14="http://schemas.microsoft.com/office/powerpoint/2010/main" val="922256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taeuferbewegung2025.d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5D114C43-BCCA-4759-B632-D763CB47A82B}"/>
              </a:ext>
            </a:extLst>
          </p:cNvPr>
          <p:cNvSpPr>
            <a:spLocks noGrp="1"/>
          </p:cNvSpPr>
          <p:nvPr>
            <p:ph idx="1"/>
          </p:nvPr>
        </p:nvSpPr>
        <p:spPr>
          <a:xfrm>
            <a:off x="1136428" y="1709703"/>
            <a:ext cx="6467867" cy="1033497"/>
          </a:xfrm>
        </p:spPr>
        <p:txBody>
          <a:bodyPr anchor="ctr">
            <a:normAutofit/>
          </a:bodyPr>
          <a:lstStyle/>
          <a:p>
            <a:pPr marL="0" indent="0" algn="ctr">
              <a:buNone/>
            </a:pPr>
            <a:r>
              <a:rPr lang="de-DE" sz="5400" dirty="0">
                <a:solidFill>
                  <a:schemeClr val="accent5">
                    <a:lumMod val="50000"/>
                  </a:schemeClr>
                </a:solidFill>
              </a:rPr>
              <a:t>Gewagt!</a:t>
            </a:r>
          </a:p>
        </p:txBody>
      </p:sp>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8" name="Rechteck 7">
            <a:extLst>
              <a:ext uri="{FF2B5EF4-FFF2-40B4-BE49-F238E27FC236}">
                <a16:creationId xmlns:a16="http://schemas.microsoft.com/office/drawing/2014/main" xmlns="" id="{72F83C79-8DDA-4E7D-BFBE-E6E22F17D03D}"/>
              </a:ext>
            </a:extLst>
          </p:cNvPr>
          <p:cNvSpPr/>
          <p:nvPr/>
        </p:nvSpPr>
        <p:spPr>
          <a:xfrm>
            <a:off x="1577131" y="2749384"/>
            <a:ext cx="5780014" cy="523220"/>
          </a:xfrm>
          <a:prstGeom prst="rect">
            <a:avLst/>
          </a:prstGeom>
        </p:spPr>
        <p:txBody>
          <a:bodyPr wrap="square">
            <a:spAutoFit/>
          </a:bodyPr>
          <a:lstStyle/>
          <a:p>
            <a:r>
              <a:rPr lang="de-DE" sz="2800" dirty="0">
                <a:solidFill>
                  <a:schemeClr val="accent5">
                    <a:lumMod val="50000"/>
                  </a:schemeClr>
                </a:solidFill>
              </a:rPr>
              <a:t>500 Jahre Täuferbewegung 1525-2025</a:t>
            </a:r>
          </a:p>
        </p:txBody>
      </p:sp>
    </p:spTree>
    <p:extLst>
      <p:ext uri="{BB962C8B-B14F-4D97-AF65-F5344CB8AC3E}">
        <p14:creationId xmlns:p14="http://schemas.microsoft.com/office/powerpoint/2010/main" val="44518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5" name="Rechteck 4">
            <a:extLst>
              <a:ext uri="{FF2B5EF4-FFF2-40B4-BE49-F238E27FC236}">
                <a16:creationId xmlns:a16="http://schemas.microsoft.com/office/drawing/2014/main" xmlns="" id="{26FD081F-C3F3-442E-9BAF-0295B1ADD64B}"/>
              </a:ext>
            </a:extLst>
          </p:cNvPr>
          <p:cNvSpPr/>
          <p:nvPr/>
        </p:nvSpPr>
        <p:spPr>
          <a:xfrm>
            <a:off x="382195" y="634046"/>
            <a:ext cx="8872247" cy="707886"/>
          </a:xfrm>
          <a:prstGeom prst="rect">
            <a:avLst/>
          </a:prstGeom>
        </p:spPr>
        <p:txBody>
          <a:bodyPr wrap="square">
            <a:spAutoFit/>
          </a:bodyPr>
          <a:lstStyle/>
          <a:p>
            <a:r>
              <a:rPr lang="de-DE" sz="4000" b="1" dirty="0">
                <a:solidFill>
                  <a:schemeClr val="accent5">
                    <a:lumMod val="50000"/>
                  </a:schemeClr>
                </a:solidFill>
              </a:rPr>
              <a:t>Wir benötigen Unterstützung</a:t>
            </a:r>
          </a:p>
        </p:txBody>
      </p:sp>
      <p:sp>
        <p:nvSpPr>
          <p:cNvPr id="10" name="Inhaltsplatzhalter 9">
            <a:extLst>
              <a:ext uri="{FF2B5EF4-FFF2-40B4-BE49-F238E27FC236}">
                <a16:creationId xmlns:a16="http://schemas.microsoft.com/office/drawing/2014/main" xmlns="" id="{970172EE-1CE8-4642-8820-36DEDD49ED15}"/>
              </a:ext>
            </a:extLst>
          </p:cNvPr>
          <p:cNvSpPr>
            <a:spLocks noGrp="1"/>
          </p:cNvSpPr>
          <p:nvPr>
            <p:ph idx="1"/>
          </p:nvPr>
        </p:nvSpPr>
        <p:spPr>
          <a:xfrm>
            <a:off x="329637" y="1341932"/>
            <a:ext cx="8416242" cy="5127879"/>
          </a:xfrm>
        </p:spPr>
        <p:txBody>
          <a:bodyPr>
            <a:normAutofit fontScale="92500" lnSpcReduction="10000"/>
          </a:bodyPr>
          <a:lstStyle/>
          <a:p>
            <a:pPr marL="0" indent="0">
              <a:lnSpc>
                <a:spcPct val="100000"/>
              </a:lnSpc>
              <a:spcBef>
                <a:spcPts val="0"/>
              </a:spcBef>
              <a:buNone/>
            </a:pPr>
            <a:r>
              <a:rPr lang="de-DE" sz="3000" b="1" dirty="0">
                <a:solidFill>
                  <a:schemeClr val="accent5">
                    <a:lumMod val="50000"/>
                  </a:schemeClr>
                </a:solidFill>
              </a:rPr>
              <a:t>Das alles kostet Geld. Nach einer Anschubfinanzierung  durch den BEFG muss der Verein „Täuferbewegung“ alle Projekte selbst finanzieren.</a:t>
            </a:r>
          </a:p>
          <a:p>
            <a:pPr marL="0" indent="0">
              <a:lnSpc>
                <a:spcPct val="100000"/>
              </a:lnSpc>
              <a:spcBef>
                <a:spcPts val="0"/>
              </a:spcBef>
              <a:buNone/>
            </a:pPr>
            <a:r>
              <a:rPr lang="de-DE" sz="3000" dirty="0">
                <a:solidFill>
                  <a:schemeClr val="accent5">
                    <a:lumMod val="50000"/>
                  </a:schemeClr>
                </a:solidFill>
              </a:rPr>
              <a:t>Wir bitten deshalb </a:t>
            </a:r>
            <a:r>
              <a:rPr lang="de-DE" sz="3000" b="1" dirty="0">
                <a:solidFill>
                  <a:schemeClr val="accent5">
                    <a:lumMod val="50000"/>
                  </a:schemeClr>
                </a:solidFill>
              </a:rPr>
              <a:t>um persönliche Unterstützung</a:t>
            </a:r>
            <a:r>
              <a:rPr lang="de-DE" sz="3000" dirty="0">
                <a:solidFill>
                  <a:schemeClr val="accent5">
                    <a:lumMod val="50000"/>
                  </a:schemeClr>
                </a:solidFill>
              </a:rPr>
              <a:t> der </a:t>
            </a:r>
          </a:p>
          <a:p>
            <a:pPr marL="0" indent="0" algn="ctr">
              <a:lnSpc>
                <a:spcPct val="120000"/>
              </a:lnSpc>
              <a:spcBef>
                <a:spcPts val="0"/>
              </a:spcBef>
              <a:buNone/>
            </a:pPr>
            <a:r>
              <a:rPr lang="de-DE" sz="3600" b="1" dirty="0">
                <a:solidFill>
                  <a:srgbClr val="00B0F0"/>
                </a:solidFill>
              </a:rPr>
              <a:t>Aktion 500 Cent für 500 Jahre</a:t>
            </a:r>
          </a:p>
          <a:p>
            <a:pPr marL="0" indent="0" algn="ctr">
              <a:lnSpc>
                <a:spcPct val="120000"/>
              </a:lnSpc>
              <a:spcBef>
                <a:spcPts val="0"/>
              </a:spcBef>
              <a:buNone/>
            </a:pPr>
            <a:r>
              <a:rPr lang="de-DE" sz="2200" b="1" dirty="0">
                <a:solidFill>
                  <a:srgbClr val="00B0F0"/>
                </a:solidFill>
              </a:rPr>
              <a:t>Einmal, mehrmals und auch höher </a:t>
            </a:r>
          </a:p>
          <a:p>
            <a:pPr marL="0" indent="0">
              <a:lnSpc>
                <a:spcPct val="100000"/>
              </a:lnSpc>
              <a:spcBef>
                <a:spcPts val="0"/>
              </a:spcBef>
              <a:buNone/>
            </a:pPr>
            <a:r>
              <a:rPr lang="de-DE" sz="3000" dirty="0">
                <a:solidFill>
                  <a:schemeClr val="accent5">
                    <a:lumMod val="50000"/>
                  </a:schemeClr>
                </a:solidFill>
              </a:rPr>
              <a:t>Wir bitten die </a:t>
            </a:r>
            <a:r>
              <a:rPr lang="de-DE" sz="3000" b="1" dirty="0">
                <a:solidFill>
                  <a:schemeClr val="accent5">
                    <a:lumMod val="50000"/>
                  </a:schemeClr>
                </a:solidFill>
              </a:rPr>
              <a:t>Gemeinden des BEFG  und der AMG </a:t>
            </a:r>
            <a:r>
              <a:rPr lang="de-DE" sz="3000" dirty="0">
                <a:solidFill>
                  <a:schemeClr val="accent5">
                    <a:lumMod val="50000"/>
                  </a:schemeClr>
                </a:solidFill>
              </a:rPr>
              <a:t>um eine</a:t>
            </a:r>
          </a:p>
          <a:p>
            <a:pPr marL="0" indent="0" algn="ctr">
              <a:lnSpc>
                <a:spcPct val="120000"/>
              </a:lnSpc>
              <a:spcBef>
                <a:spcPts val="0"/>
              </a:spcBef>
              <a:buNone/>
            </a:pPr>
            <a:r>
              <a:rPr lang="de-DE" sz="3200" b="1" dirty="0">
                <a:solidFill>
                  <a:srgbClr val="00B0F0"/>
                </a:solidFill>
              </a:rPr>
              <a:t>Sonderkollekte im Rahmen dieser Aktion</a:t>
            </a:r>
          </a:p>
          <a:p>
            <a:pPr marL="0" indent="0">
              <a:lnSpc>
                <a:spcPct val="120000"/>
              </a:lnSpc>
              <a:spcBef>
                <a:spcPts val="0"/>
              </a:spcBef>
              <a:buNone/>
            </a:pPr>
            <a:r>
              <a:rPr lang="de-DE" sz="3000" dirty="0">
                <a:solidFill>
                  <a:schemeClr val="accent5">
                    <a:lumMod val="50000"/>
                  </a:schemeClr>
                </a:solidFill>
              </a:rPr>
              <a:t>Wir bitten um </a:t>
            </a:r>
            <a:r>
              <a:rPr lang="de-DE" sz="3000" b="1" dirty="0">
                <a:solidFill>
                  <a:schemeClr val="accent5">
                    <a:lumMod val="50000"/>
                  </a:schemeClr>
                </a:solidFill>
              </a:rPr>
              <a:t>Sponsoren</a:t>
            </a:r>
            <a:r>
              <a:rPr lang="de-DE" sz="3000" dirty="0">
                <a:solidFill>
                  <a:schemeClr val="accent5">
                    <a:lumMod val="50000"/>
                  </a:schemeClr>
                </a:solidFill>
              </a:rPr>
              <a:t>, die einzelne Projekte unterstützen.</a:t>
            </a:r>
          </a:p>
          <a:p>
            <a:pPr marL="0" indent="0">
              <a:lnSpc>
                <a:spcPct val="120000"/>
              </a:lnSpc>
              <a:spcBef>
                <a:spcPts val="0"/>
              </a:spcBef>
              <a:buNone/>
            </a:pPr>
            <a:endParaRPr lang="de-DE" sz="3000" dirty="0">
              <a:solidFill>
                <a:schemeClr val="accent5">
                  <a:lumMod val="50000"/>
                </a:schemeClr>
              </a:solidFill>
            </a:endParaRPr>
          </a:p>
        </p:txBody>
      </p:sp>
    </p:spTree>
    <p:extLst>
      <p:ext uri="{BB962C8B-B14F-4D97-AF65-F5344CB8AC3E}">
        <p14:creationId xmlns:p14="http://schemas.microsoft.com/office/powerpoint/2010/main" val="148937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5" name="Rechteck 4">
            <a:extLst>
              <a:ext uri="{FF2B5EF4-FFF2-40B4-BE49-F238E27FC236}">
                <a16:creationId xmlns:a16="http://schemas.microsoft.com/office/drawing/2014/main" xmlns="" id="{26FD081F-C3F3-442E-9BAF-0295B1ADD64B}"/>
              </a:ext>
            </a:extLst>
          </p:cNvPr>
          <p:cNvSpPr/>
          <p:nvPr/>
        </p:nvSpPr>
        <p:spPr>
          <a:xfrm>
            <a:off x="382195" y="634046"/>
            <a:ext cx="8015185" cy="769441"/>
          </a:xfrm>
          <a:prstGeom prst="rect">
            <a:avLst/>
          </a:prstGeom>
        </p:spPr>
        <p:txBody>
          <a:bodyPr wrap="square">
            <a:spAutoFit/>
          </a:bodyPr>
          <a:lstStyle/>
          <a:p>
            <a:pPr algn="ctr"/>
            <a:r>
              <a:rPr lang="de-DE" sz="4400" b="1" dirty="0">
                <a:solidFill>
                  <a:schemeClr val="accent5">
                    <a:lumMod val="50000"/>
                  </a:schemeClr>
                </a:solidFill>
              </a:rPr>
              <a:t>Was noch?</a:t>
            </a:r>
          </a:p>
        </p:txBody>
      </p:sp>
      <p:sp>
        <p:nvSpPr>
          <p:cNvPr id="10" name="Inhaltsplatzhalter 9">
            <a:extLst>
              <a:ext uri="{FF2B5EF4-FFF2-40B4-BE49-F238E27FC236}">
                <a16:creationId xmlns:a16="http://schemas.microsoft.com/office/drawing/2014/main" xmlns="" id="{970172EE-1CE8-4642-8820-36DEDD49ED15}"/>
              </a:ext>
            </a:extLst>
          </p:cNvPr>
          <p:cNvSpPr>
            <a:spLocks noGrp="1"/>
          </p:cNvSpPr>
          <p:nvPr>
            <p:ph idx="1"/>
          </p:nvPr>
        </p:nvSpPr>
        <p:spPr>
          <a:xfrm>
            <a:off x="329637" y="2001328"/>
            <a:ext cx="8416242" cy="4222626"/>
          </a:xfrm>
        </p:spPr>
        <p:txBody>
          <a:bodyPr>
            <a:normAutofit/>
          </a:bodyPr>
          <a:lstStyle/>
          <a:p>
            <a:pPr marL="0" indent="0">
              <a:lnSpc>
                <a:spcPct val="100000"/>
              </a:lnSpc>
              <a:spcBef>
                <a:spcPts val="0"/>
              </a:spcBef>
              <a:buNone/>
            </a:pPr>
            <a:r>
              <a:rPr lang="de-DE" sz="3200" b="1" dirty="0">
                <a:solidFill>
                  <a:schemeClr val="accent5">
                    <a:lumMod val="50000"/>
                  </a:schemeClr>
                </a:solidFill>
              </a:rPr>
              <a:t>Aktuelle Informationen und weiteres Material findet man auf der Homepage des Vereins:</a:t>
            </a:r>
          </a:p>
          <a:p>
            <a:pPr marL="0" indent="0">
              <a:lnSpc>
                <a:spcPct val="100000"/>
              </a:lnSpc>
              <a:spcBef>
                <a:spcPts val="0"/>
              </a:spcBef>
              <a:buNone/>
            </a:pPr>
            <a:endParaRPr lang="de-DE" sz="3200" b="1" dirty="0">
              <a:solidFill>
                <a:schemeClr val="accent5">
                  <a:lumMod val="50000"/>
                </a:schemeClr>
              </a:solidFill>
            </a:endParaRPr>
          </a:p>
          <a:p>
            <a:pPr marL="0" indent="0">
              <a:lnSpc>
                <a:spcPct val="100000"/>
              </a:lnSpc>
              <a:spcBef>
                <a:spcPts val="0"/>
              </a:spcBef>
              <a:buNone/>
            </a:pPr>
            <a:r>
              <a:rPr lang="de-DE" sz="3200" b="1" dirty="0">
                <a:solidFill>
                  <a:srgbClr val="0070C0"/>
                </a:solidFill>
              </a:rPr>
              <a:t>              </a:t>
            </a:r>
            <a:r>
              <a:rPr lang="de-DE" sz="3200" b="1" dirty="0">
                <a:solidFill>
                  <a:srgbClr val="0070C0"/>
                </a:solidFill>
                <a:hlinkClick r:id="rId4"/>
              </a:rPr>
              <a:t>www.taeuferbewegung2025.de</a:t>
            </a:r>
            <a:endParaRPr lang="de-DE" sz="3200" b="1" dirty="0">
              <a:solidFill>
                <a:srgbClr val="0070C0"/>
              </a:solidFill>
            </a:endParaRPr>
          </a:p>
          <a:p>
            <a:pPr marL="0" indent="0">
              <a:lnSpc>
                <a:spcPct val="100000"/>
              </a:lnSpc>
              <a:spcBef>
                <a:spcPts val="0"/>
              </a:spcBef>
              <a:buNone/>
            </a:pPr>
            <a:endParaRPr lang="de-DE" sz="3200" b="1" dirty="0">
              <a:solidFill>
                <a:srgbClr val="0070C0"/>
              </a:solidFill>
            </a:endParaRPr>
          </a:p>
          <a:p>
            <a:pPr marL="0" indent="0" algn="ctr">
              <a:lnSpc>
                <a:spcPct val="100000"/>
              </a:lnSpc>
              <a:spcBef>
                <a:spcPts val="0"/>
              </a:spcBef>
              <a:buNone/>
            </a:pPr>
            <a:r>
              <a:rPr lang="de-DE" sz="3200" b="1" dirty="0">
                <a:solidFill>
                  <a:schemeClr val="accent5">
                    <a:lumMod val="50000"/>
                  </a:schemeClr>
                </a:solidFill>
              </a:rPr>
              <a:t>Wir freuen uns über alle Anregungen und Angebote der Mitarbeit</a:t>
            </a:r>
          </a:p>
          <a:p>
            <a:pPr marL="0" indent="0">
              <a:lnSpc>
                <a:spcPct val="100000"/>
              </a:lnSpc>
              <a:spcBef>
                <a:spcPts val="0"/>
              </a:spcBef>
              <a:buNone/>
            </a:pPr>
            <a:endParaRPr lang="de-DE" sz="3200" b="1" dirty="0">
              <a:solidFill>
                <a:schemeClr val="accent5">
                  <a:lumMod val="50000"/>
                </a:schemeClr>
              </a:solidFill>
            </a:endParaRPr>
          </a:p>
        </p:txBody>
      </p:sp>
    </p:spTree>
    <p:extLst>
      <p:ext uri="{BB962C8B-B14F-4D97-AF65-F5344CB8AC3E}">
        <p14:creationId xmlns:p14="http://schemas.microsoft.com/office/powerpoint/2010/main" val="1605882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5" name="Rechteck 4">
            <a:extLst>
              <a:ext uri="{FF2B5EF4-FFF2-40B4-BE49-F238E27FC236}">
                <a16:creationId xmlns:a16="http://schemas.microsoft.com/office/drawing/2014/main" xmlns="" id="{26FD081F-C3F3-442E-9BAF-0295B1ADD64B}"/>
              </a:ext>
            </a:extLst>
          </p:cNvPr>
          <p:cNvSpPr/>
          <p:nvPr/>
        </p:nvSpPr>
        <p:spPr>
          <a:xfrm>
            <a:off x="382195" y="634046"/>
            <a:ext cx="8015185" cy="2062103"/>
          </a:xfrm>
          <a:prstGeom prst="rect">
            <a:avLst/>
          </a:prstGeom>
        </p:spPr>
        <p:txBody>
          <a:bodyPr wrap="square">
            <a:spAutoFit/>
          </a:bodyPr>
          <a:lstStyle/>
          <a:p>
            <a:pPr algn="ctr"/>
            <a:r>
              <a:rPr lang="de-DE" sz="4800" b="1" dirty="0">
                <a:solidFill>
                  <a:srgbClr val="FF0000"/>
                </a:solidFill>
              </a:rPr>
              <a:t>Gewagt!</a:t>
            </a:r>
            <a:r>
              <a:rPr lang="de-DE" sz="4000" dirty="0">
                <a:solidFill>
                  <a:schemeClr val="accent5">
                    <a:lumMod val="50000"/>
                  </a:schemeClr>
                </a:solidFill>
              </a:rPr>
              <a:t/>
            </a:r>
            <a:br>
              <a:rPr lang="de-DE" sz="4000" dirty="0">
                <a:solidFill>
                  <a:schemeClr val="accent5">
                    <a:lumMod val="50000"/>
                  </a:schemeClr>
                </a:solidFill>
              </a:rPr>
            </a:br>
            <a:r>
              <a:rPr lang="de-DE" sz="4000" dirty="0">
                <a:solidFill>
                  <a:srgbClr val="00B0F0"/>
                </a:solidFill>
              </a:rPr>
              <a:t>500 Jahre Täuferbewegung </a:t>
            </a:r>
          </a:p>
          <a:p>
            <a:pPr algn="ctr"/>
            <a:r>
              <a:rPr lang="de-DE" sz="4000" dirty="0">
                <a:solidFill>
                  <a:srgbClr val="00B0F0"/>
                </a:solidFill>
              </a:rPr>
              <a:t>1525-2025</a:t>
            </a:r>
            <a:endParaRPr lang="de-DE" sz="4000" b="1" dirty="0">
              <a:solidFill>
                <a:srgbClr val="00B0F0"/>
              </a:solidFill>
            </a:endParaRPr>
          </a:p>
        </p:txBody>
      </p:sp>
      <p:sp>
        <p:nvSpPr>
          <p:cNvPr id="10" name="Inhaltsplatzhalter 9">
            <a:extLst>
              <a:ext uri="{FF2B5EF4-FFF2-40B4-BE49-F238E27FC236}">
                <a16:creationId xmlns:a16="http://schemas.microsoft.com/office/drawing/2014/main" xmlns="" id="{970172EE-1CE8-4642-8820-36DEDD49ED15}"/>
              </a:ext>
            </a:extLst>
          </p:cNvPr>
          <p:cNvSpPr>
            <a:spLocks noGrp="1"/>
          </p:cNvSpPr>
          <p:nvPr>
            <p:ph idx="1"/>
          </p:nvPr>
        </p:nvSpPr>
        <p:spPr>
          <a:xfrm>
            <a:off x="329637" y="3506598"/>
            <a:ext cx="8416242" cy="2717356"/>
          </a:xfrm>
        </p:spPr>
        <p:txBody>
          <a:bodyPr>
            <a:normAutofit/>
          </a:bodyPr>
          <a:lstStyle/>
          <a:p>
            <a:pPr marL="0" indent="0" algn="ctr">
              <a:buNone/>
            </a:pPr>
            <a:r>
              <a:rPr lang="de-DE" sz="4000" b="1" dirty="0"/>
              <a:t>Herzlichen Dank </a:t>
            </a:r>
            <a:r>
              <a:rPr lang="de-DE" sz="4000" dirty="0"/>
              <a:t>jetzt für Ihre/Eure </a:t>
            </a:r>
            <a:r>
              <a:rPr lang="de-DE" sz="4000" b="1" dirty="0"/>
              <a:t>Aufmerksamkeit</a:t>
            </a:r>
            <a:r>
              <a:rPr lang="de-DE" sz="4000" dirty="0"/>
              <a:t> </a:t>
            </a:r>
          </a:p>
          <a:p>
            <a:pPr marL="0" indent="0">
              <a:lnSpc>
                <a:spcPct val="100000"/>
              </a:lnSpc>
              <a:spcBef>
                <a:spcPts val="0"/>
              </a:spcBef>
              <a:buNone/>
            </a:pPr>
            <a:endParaRPr lang="de-DE" sz="3000" dirty="0">
              <a:solidFill>
                <a:schemeClr val="accent5">
                  <a:lumMod val="50000"/>
                </a:schemeClr>
              </a:solidFill>
            </a:endParaRPr>
          </a:p>
        </p:txBody>
      </p:sp>
    </p:spTree>
    <p:extLst>
      <p:ext uri="{BB962C8B-B14F-4D97-AF65-F5344CB8AC3E}">
        <p14:creationId xmlns:p14="http://schemas.microsoft.com/office/powerpoint/2010/main" val="45346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40CB36A-F5AE-4E37-A94B-55B10B958F3F}"/>
              </a:ext>
            </a:extLst>
          </p:cNvPr>
          <p:cNvSpPr>
            <a:spLocks noGrp="1"/>
          </p:cNvSpPr>
          <p:nvPr>
            <p:ph type="title"/>
          </p:nvPr>
        </p:nvSpPr>
        <p:spPr>
          <a:xfrm>
            <a:off x="633276" y="652731"/>
            <a:ext cx="7474172" cy="1325563"/>
          </a:xfrm>
        </p:spPr>
        <p:txBody>
          <a:bodyPr>
            <a:normAutofit fontScale="90000"/>
          </a:bodyPr>
          <a:lstStyle/>
          <a:p>
            <a:pPr algn="ctr"/>
            <a:r>
              <a:rPr lang="de-DE" sz="3600" b="1" dirty="0">
                <a:solidFill>
                  <a:schemeClr val="accent5">
                    <a:lumMod val="50000"/>
                  </a:schemeClr>
                </a:solidFill>
              </a:rPr>
              <a:t>Anfänge in Zürich</a:t>
            </a:r>
            <a:br>
              <a:rPr lang="de-DE" sz="3600" b="1" dirty="0">
                <a:solidFill>
                  <a:schemeClr val="accent5">
                    <a:lumMod val="50000"/>
                  </a:schemeClr>
                </a:solidFill>
              </a:rPr>
            </a:br>
            <a:r>
              <a:rPr lang="de-DE" sz="3600" dirty="0">
                <a:solidFill>
                  <a:schemeClr val="accent5">
                    <a:lumMod val="50000"/>
                  </a:schemeClr>
                </a:solidFill>
              </a:rPr>
              <a:t/>
            </a:r>
            <a:br>
              <a:rPr lang="de-DE" sz="3600" dirty="0">
                <a:solidFill>
                  <a:schemeClr val="accent5">
                    <a:lumMod val="50000"/>
                  </a:schemeClr>
                </a:solidFill>
              </a:rPr>
            </a:br>
            <a:r>
              <a:rPr lang="de-DE" sz="3600" dirty="0">
                <a:solidFill>
                  <a:schemeClr val="accent5">
                    <a:lumMod val="50000"/>
                  </a:schemeClr>
                </a:solidFill>
              </a:rPr>
              <a:t>Im Januar 1525 fand die erste Glaubenstaufe statt</a:t>
            </a:r>
            <a:r>
              <a:rPr lang="de-DE" sz="2800" dirty="0"/>
              <a:t/>
            </a:r>
            <a:br>
              <a:rPr lang="de-DE" sz="2800" dirty="0"/>
            </a:br>
            <a:r>
              <a:rPr lang="de-DE" sz="2800" dirty="0"/>
              <a:t/>
            </a:r>
            <a:br>
              <a:rPr lang="de-DE" sz="2800" dirty="0"/>
            </a:br>
            <a:endParaRPr lang="de-DE" sz="2800" dirty="0"/>
          </a:p>
        </p:txBody>
      </p:sp>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8" name="Textfeld 7">
            <a:extLst>
              <a:ext uri="{FF2B5EF4-FFF2-40B4-BE49-F238E27FC236}">
                <a16:creationId xmlns:a16="http://schemas.microsoft.com/office/drawing/2014/main" xmlns="" id="{A13BCF5C-15B0-425F-9093-9EFC8FAF55A7}"/>
              </a:ext>
            </a:extLst>
          </p:cNvPr>
          <p:cNvSpPr txBox="1"/>
          <p:nvPr/>
        </p:nvSpPr>
        <p:spPr>
          <a:xfrm>
            <a:off x="439947" y="5182244"/>
            <a:ext cx="8475453" cy="923330"/>
          </a:xfrm>
          <a:prstGeom prst="rect">
            <a:avLst/>
          </a:prstGeom>
          <a:noFill/>
        </p:spPr>
        <p:txBody>
          <a:bodyPr wrap="square" rtlCol="0">
            <a:spAutoFit/>
          </a:bodyPr>
          <a:lstStyle/>
          <a:p>
            <a:r>
              <a:rPr lang="de-DE" i="1" dirty="0"/>
              <a:t>Das erste </a:t>
            </a:r>
            <a:r>
              <a:rPr lang="de-DE" i="1" dirty="0" err="1"/>
              <a:t>Täufergespräch</a:t>
            </a:r>
            <a:r>
              <a:rPr lang="de-DE" i="1" dirty="0"/>
              <a:t> vom 17. Januar 1525 im Zürcher Rathaus.</a:t>
            </a:r>
            <a:endParaRPr lang="de-DE" dirty="0"/>
          </a:p>
          <a:p>
            <a:r>
              <a:rPr lang="de-DE" i="1" dirty="0"/>
              <a:t>Links die weltlichen Herren, rechts die Theologen, in der Mitte stehend eine Gruppe von Täufern, unter ihnen Felix Manz.</a:t>
            </a:r>
            <a:endParaRPr lang="de-DE" dirty="0"/>
          </a:p>
        </p:txBody>
      </p:sp>
      <p:pic>
        <p:nvPicPr>
          <p:cNvPr id="13" name="Grafik 12">
            <a:extLst>
              <a:ext uri="{FF2B5EF4-FFF2-40B4-BE49-F238E27FC236}">
                <a16:creationId xmlns:a16="http://schemas.microsoft.com/office/drawing/2014/main" xmlns="" id="{1F7CBA00-FC80-4030-8D0F-61F35D0B467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382369" y="1786255"/>
            <a:ext cx="5975985" cy="3185795"/>
          </a:xfrm>
          <a:prstGeom prst="rect">
            <a:avLst/>
          </a:prstGeom>
          <a:noFill/>
          <a:ln>
            <a:noFill/>
          </a:ln>
        </p:spPr>
      </p:pic>
    </p:spTree>
    <p:extLst>
      <p:ext uri="{BB962C8B-B14F-4D97-AF65-F5344CB8AC3E}">
        <p14:creationId xmlns:p14="http://schemas.microsoft.com/office/powerpoint/2010/main" val="240075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40CB36A-F5AE-4E37-A94B-55B10B958F3F}"/>
              </a:ext>
            </a:extLst>
          </p:cNvPr>
          <p:cNvSpPr>
            <a:spLocks noGrp="1"/>
          </p:cNvSpPr>
          <p:nvPr>
            <p:ph type="title"/>
          </p:nvPr>
        </p:nvSpPr>
        <p:spPr>
          <a:xfrm>
            <a:off x="633276" y="644342"/>
            <a:ext cx="7474172" cy="1325563"/>
          </a:xfrm>
        </p:spPr>
        <p:txBody>
          <a:bodyPr>
            <a:normAutofit fontScale="90000"/>
          </a:bodyPr>
          <a:lstStyle/>
          <a:p>
            <a:pPr algn="ctr"/>
            <a:r>
              <a:rPr lang="de-DE" sz="4900" b="1" dirty="0">
                <a:solidFill>
                  <a:schemeClr val="accent5">
                    <a:lumMod val="50000"/>
                  </a:schemeClr>
                </a:solidFill>
              </a:rPr>
              <a:t>Täufer: eine vielschichtige Bewegung</a:t>
            </a:r>
            <a:r>
              <a:rPr lang="de-DE" sz="2800" dirty="0"/>
              <a:t/>
            </a:r>
            <a:br>
              <a:rPr lang="de-DE" sz="2800" dirty="0"/>
            </a:br>
            <a:r>
              <a:rPr lang="de-DE" sz="2800" dirty="0"/>
              <a:t/>
            </a:r>
            <a:br>
              <a:rPr lang="de-DE" sz="2800" dirty="0"/>
            </a:br>
            <a:endParaRPr lang="de-DE" sz="2800" dirty="0"/>
          </a:p>
        </p:txBody>
      </p:sp>
      <p:sp>
        <p:nvSpPr>
          <p:cNvPr id="3" name="Inhaltsplatzhalter 2">
            <a:extLst>
              <a:ext uri="{FF2B5EF4-FFF2-40B4-BE49-F238E27FC236}">
                <a16:creationId xmlns:a16="http://schemas.microsoft.com/office/drawing/2014/main" xmlns="" id="{5D114C43-BCCA-4759-B632-D763CB47A82B}"/>
              </a:ext>
            </a:extLst>
          </p:cNvPr>
          <p:cNvSpPr>
            <a:spLocks noGrp="1"/>
          </p:cNvSpPr>
          <p:nvPr>
            <p:ph idx="1"/>
          </p:nvPr>
        </p:nvSpPr>
        <p:spPr>
          <a:xfrm>
            <a:off x="4597167" y="1560351"/>
            <a:ext cx="3372374" cy="4304905"/>
          </a:xfrm>
        </p:spPr>
        <p:txBody>
          <a:bodyPr anchor="ctr">
            <a:normAutofit/>
          </a:bodyPr>
          <a:lstStyle/>
          <a:p>
            <a:r>
              <a:rPr lang="de-DE" sz="2400" dirty="0">
                <a:solidFill>
                  <a:schemeClr val="accent5">
                    <a:lumMod val="50000"/>
                  </a:schemeClr>
                </a:solidFill>
              </a:rPr>
              <a:t>Mennoniten</a:t>
            </a:r>
          </a:p>
          <a:p>
            <a:r>
              <a:rPr lang="de-DE" sz="2400" dirty="0">
                <a:solidFill>
                  <a:schemeClr val="accent5">
                    <a:lumMod val="50000"/>
                  </a:schemeClr>
                </a:solidFill>
              </a:rPr>
              <a:t>Mennoniten-Brüdergemeinden</a:t>
            </a:r>
          </a:p>
          <a:p>
            <a:r>
              <a:rPr lang="de-DE" sz="2400" dirty="0" err="1">
                <a:solidFill>
                  <a:schemeClr val="accent5">
                    <a:lumMod val="50000"/>
                  </a:schemeClr>
                </a:solidFill>
              </a:rPr>
              <a:t>Hutterer</a:t>
            </a:r>
            <a:endParaRPr lang="de-DE" sz="2400" dirty="0">
              <a:solidFill>
                <a:schemeClr val="accent5">
                  <a:lumMod val="50000"/>
                </a:schemeClr>
              </a:solidFill>
            </a:endParaRPr>
          </a:p>
          <a:p>
            <a:r>
              <a:rPr lang="de-DE" sz="2400" dirty="0" smtClean="0">
                <a:solidFill>
                  <a:schemeClr val="accent5">
                    <a:lumMod val="50000"/>
                  </a:schemeClr>
                </a:solidFill>
              </a:rPr>
              <a:t>Schweizer </a:t>
            </a:r>
            <a:r>
              <a:rPr lang="de-DE" sz="2400" dirty="0">
                <a:solidFill>
                  <a:schemeClr val="accent5">
                    <a:lumMod val="50000"/>
                  </a:schemeClr>
                </a:solidFill>
              </a:rPr>
              <a:t>Brüder</a:t>
            </a:r>
          </a:p>
          <a:p>
            <a:r>
              <a:rPr lang="de-DE" sz="2400" dirty="0" err="1" smtClean="0">
                <a:solidFill>
                  <a:schemeClr val="accent5">
                    <a:lumMod val="50000"/>
                  </a:schemeClr>
                </a:solidFill>
              </a:rPr>
              <a:t>Amische</a:t>
            </a:r>
            <a:endParaRPr lang="de-DE" sz="2400" dirty="0" smtClean="0">
              <a:solidFill>
                <a:schemeClr val="accent5">
                  <a:lumMod val="50000"/>
                </a:schemeClr>
              </a:solidFill>
            </a:endParaRPr>
          </a:p>
          <a:p>
            <a:r>
              <a:rPr lang="de-DE" sz="2400" dirty="0" err="1" smtClean="0">
                <a:solidFill>
                  <a:schemeClr val="accent5">
                    <a:lumMod val="50000"/>
                  </a:schemeClr>
                </a:solidFill>
              </a:rPr>
              <a:t>Melchioriten</a:t>
            </a:r>
            <a:endParaRPr lang="de-DE" sz="2400" dirty="0">
              <a:solidFill>
                <a:schemeClr val="accent5">
                  <a:lumMod val="50000"/>
                </a:schemeClr>
              </a:solidFill>
            </a:endParaRPr>
          </a:p>
          <a:p>
            <a:r>
              <a:rPr lang="de-DE" sz="2400" dirty="0" smtClean="0">
                <a:solidFill>
                  <a:schemeClr val="accent5">
                    <a:lumMod val="50000"/>
                  </a:schemeClr>
                </a:solidFill>
              </a:rPr>
              <a:t>viele kleine Einzelgemeinden</a:t>
            </a:r>
            <a:endParaRPr lang="de-DE" sz="2400" dirty="0">
              <a:solidFill>
                <a:schemeClr val="accent5">
                  <a:lumMod val="50000"/>
                </a:schemeClr>
              </a:solidFill>
            </a:endParaRPr>
          </a:p>
        </p:txBody>
      </p:sp>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pic>
        <p:nvPicPr>
          <p:cNvPr id="7" name="Grafik 6">
            <a:extLst>
              <a:ext uri="{FF2B5EF4-FFF2-40B4-BE49-F238E27FC236}">
                <a16:creationId xmlns:a16="http://schemas.microsoft.com/office/drawing/2014/main" xmlns="" id="{A93A6C62-4ECB-4582-9646-51B3DEAD0B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0249" y="1713928"/>
            <a:ext cx="3080178" cy="3726022"/>
          </a:xfrm>
          <a:prstGeom prst="rect">
            <a:avLst/>
          </a:prstGeom>
        </p:spPr>
      </p:pic>
      <p:sp>
        <p:nvSpPr>
          <p:cNvPr id="5" name="Textfeld 4">
            <a:extLst>
              <a:ext uri="{FF2B5EF4-FFF2-40B4-BE49-F238E27FC236}">
                <a16:creationId xmlns:a16="http://schemas.microsoft.com/office/drawing/2014/main" xmlns="" id="{5E46B0A8-D403-488C-894E-05B46A463312}"/>
              </a:ext>
            </a:extLst>
          </p:cNvPr>
          <p:cNvSpPr txBox="1"/>
          <p:nvPr/>
        </p:nvSpPr>
        <p:spPr>
          <a:xfrm>
            <a:off x="971550" y="5495925"/>
            <a:ext cx="2878446" cy="369332"/>
          </a:xfrm>
          <a:prstGeom prst="rect">
            <a:avLst/>
          </a:prstGeom>
          <a:noFill/>
        </p:spPr>
        <p:txBody>
          <a:bodyPr wrap="square" rtlCol="0">
            <a:spAutoFit/>
          </a:bodyPr>
          <a:lstStyle/>
          <a:p>
            <a:r>
              <a:rPr lang="de-DE" dirty="0"/>
              <a:t>Menno Simons (1496-1561)</a:t>
            </a:r>
          </a:p>
        </p:txBody>
      </p:sp>
    </p:spTree>
    <p:extLst>
      <p:ext uri="{BB962C8B-B14F-4D97-AF65-F5344CB8AC3E}">
        <p14:creationId xmlns:p14="http://schemas.microsoft.com/office/powerpoint/2010/main" val="4186086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40CB36A-F5AE-4E37-A94B-55B10B958F3F}"/>
              </a:ext>
            </a:extLst>
          </p:cNvPr>
          <p:cNvSpPr>
            <a:spLocks noGrp="1"/>
          </p:cNvSpPr>
          <p:nvPr>
            <p:ph type="title"/>
          </p:nvPr>
        </p:nvSpPr>
        <p:spPr>
          <a:xfrm>
            <a:off x="679508" y="627565"/>
            <a:ext cx="7458330" cy="739841"/>
          </a:xfrm>
        </p:spPr>
        <p:txBody>
          <a:bodyPr>
            <a:noAutofit/>
          </a:bodyPr>
          <a:lstStyle/>
          <a:p>
            <a:pPr algn="ctr"/>
            <a:r>
              <a:rPr lang="de-DE" sz="4800" b="1" dirty="0">
                <a:solidFill>
                  <a:schemeClr val="accent5">
                    <a:lumMod val="50000"/>
                  </a:schemeClr>
                </a:solidFill>
              </a:rPr>
              <a:t>Täuferbewegung - Baptisten</a:t>
            </a:r>
            <a:endParaRPr lang="de-DE" sz="4800" b="1" dirty="0"/>
          </a:p>
        </p:txBody>
      </p:sp>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pic>
        <p:nvPicPr>
          <p:cNvPr id="7" name="Picture 2" descr="https://upload.wikimedia.org/wikipedia/de/thumb/8/89/Steinw%C3%A4rder_bei_Hamburg.jpg/1920px-Steinw%C3%A4rder_bei_Hamburg.jpg">
            <a:extLst>
              <a:ext uri="{FF2B5EF4-FFF2-40B4-BE49-F238E27FC236}">
                <a16:creationId xmlns:a16="http://schemas.microsoft.com/office/drawing/2014/main" xmlns="" id="{F70760A7-95BF-4B62-9B0D-8A23C64B4CD3}"/>
              </a:ext>
            </a:extLst>
          </p:cNvPr>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679508" y="1514901"/>
            <a:ext cx="7458330" cy="4121623"/>
          </a:xfrm>
          <a:prstGeom prst="rect">
            <a:avLst/>
          </a:prstGeom>
          <a:noFill/>
          <a:extLst>
            <a:ext uri="{909E8E84-426E-40DD-AFC4-6F175D3DCCD1}">
              <a14:hiddenFill xmlns:a14="http://schemas.microsoft.com/office/drawing/2010/main">
                <a:solidFill>
                  <a:srgbClr val="FFFFFF"/>
                </a:solidFill>
              </a14:hiddenFill>
            </a:ext>
          </a:extLst>
        </p:spPr>
      </p:pic>
      <p:sp>
        <p:nvSpPr>
          <p:cNvPr id="3" name="Rechteck 2">
            <a:extLst>
              <a:ext uri="{FF2B5EF4-FFF2-40B4-BE49-F238E27FC236}">
                <a16:creationId xmlns:a16="http://schemas.microsoft.com/office/drawing/2014/main" xmlns="" id="{59EBB30D-24BB-4D42-9FDD-6F88F8DC76A2}"/>
              </a:ext>
            </a:extLst>
          </p:cNvPr>
          <p:cNvSpPr/>
          <p:nvPr/>
        </p:nvSpPr>
        <p:spPr>
          <a:xfrm>
            <a:off x="250266" y="5938753"/>
            <a:ext cx="9251874" cy="523220"/>
          </a:xfrm>
          <a:prstGeom prst="rect">
            <a:avLst/>
          </a:prstGeom>
        </p:spPr>
        <p:txBody>
          <a:bodyPr wrap="square">
            <a:spAutoFit/>
          </a:bodyPr>
          <a:lstStyle/>
          <a:p>
            <a:r>
              <a:rPr lang="de-DE" sz="2800" dirty="0" err="1"/>
              <a:t>Steinwärder</a:t>
            </a:r>
            <a:r>
              <a:rPr lang="de-DE" sz="2800" dirty="0"/>
              <a:t> – </a:t>
            </a:r>
            <a:r>
              <a:rPr lang="de-DE" sz="2800" dirty="0" err="1"/>
              <a:t>Taufort</a:t>
            </a:r>
            <a:r>
              <a:rPr lang="de-DE" sz="2800" dirty="0"/>
              <a:t> der ersten Hamburger Baptisten (1834)</a:t>
            </a:r>
          </a:p>
        </p:txBody>
      </p:sp>
    </p:spTree>
    <p:extLst>
      <p:ext uri="{BB962C8B-B14F-4D97-AF65-F5344CB8AC3E}">
        <p14:creationId xmlns:p14="http://schemas.microsoft.com/office/powerpoint/2010/main" val="1024260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40CB36A-F5AE-4E37-A94B-55B10B958F3F}"/>
              </a:ext>
            </a:extLst>
          </p:cNvPr>
          <p:cNvSpPr>
            <a:spLocks noGrp="1"/>
          </p:cNvSpPr>
          <p:nvPr>
            <p:ph type="title"/>
          </p:nvPr>
        </p:nvSpPr>
        <p:spPr>
          <a:xfrm>
            <a:off x="571501" y="627564"/>
            <a:ext cx="8432799" cy="1325563"/>
          </a:xfrm>
        </p:spPr>
        <p:txBody>
          <a:bodyPr>
            <a:normAutofit fontScale="90000"/>
          </a:bodyPr>
          <a:lstStyle/>
          <a:p>
            <a:pPr algn="ctr"/>
            <a:r>
              <a:rPr lang="de-DE" sz="4800" b="1" dirty="0">
                <a:solidFill>
                  <a:schemeClr val="accent5">
                    <a:lumMod val="50000"/>
                  </a:schemeClr>
                </a:solidFill>
              </a:rPr>
              <a:t/>
            </a:r>
            <a:br>
              <a:rPr lang="de-DE" sz="4800" b="1" dirty="0">
                <a:solidFill>
                  <a:schemeClr val="accent5">
                    <a:lumMod val="50000"/>
                  </a:schemeClr>
                </a:solidFill>
              </a:rPr>
            </a:br>
            <a:r>
              <a:rPr lang="de-DE" sz="4900" b="1" dirty="0">
                <a:solidFill>
                  <a:schemeClr val="accent5">
                    <a:lumMod val="50000"/>
                  </a:schemeClr>
                </a:solidFill>
              </a:rPr>
              <a:t>Täuferische Kirchen </a:t>
            </a:r>
            <a:br>
              <a:rPr lang="de-DE" sz="4900" b="1" dirty="0">
                <a:solidFill>
                  <a:schemeClr val="accent5">
                    <a:lumMod val="50000"/>
                  </a:schemeClr>
                </a:solidFill>
              </a:rPr>
            </a:br>
            <a:r>
              <a:rPr lang="de-DE" sz="4900" b="1" dirty="0">
                <a:solidFill>
                  <a:schemeClr val="accent5">
                    <a:lumMod val="50000"/>
                  </a:schemeClr>
                </a:solidFill>
              </a:rPr>
              <a:t>Mennoniten und Baptisten</a:t>
            </a:r>
            <a:r>
              <a:rPr lang="de-DE" sz="2800" dirty="0"/>
              <a:t/>
            </a:r>
            <a:br>
              <a:rPr lang="de-DE" sz="2800" dirty="0"/>
            </a:br>
            <a:r>
              <a:rPr lang="de-DE" sz="2800" dirty="0"/>
              <a:t/>
            </a:r>
            <a:br>
              <a:rPr lang="de-DE" sz="2800" dirty="0"/>
            </a:br>
            <a:endParaRPr lang="de-DE" sz="2800" dirty="0"/>
          </a:p>
        </p:txBody>
      </p:sp>
      <p:sp>
        <p:nvSpPr>
          <p:cNvPr id="3" name="Inhaltsplatzhalter 2">
            <a:extLst>
              <a:ext uri="{FF2B5EF4-FFF2-40B4-BE49-F238E27FC236}">
                <a16:creationId xmlns:a16="http://schemas.microsoft.com/office/drawing/2014/main" xmlns="" id="{5D114C43-BCCA-4759-B632-D763CB47A82B}"/>
              </a:ext>
            </a:extLst>
          </p:cNvPr>
          <p:cNvSpPr>
            <a:spLocks noGrp="1"/>
          </p:cNvSpPr>
          <p:nvPr>
            <p:ph idx="1"/>
          </p:nvPr>
        </p:nvSpPr>
        <p:spPr>
          <a:xfrm>
            <a:off x="571500" y="2235200"/>
            <a:ext cx="8682942" cy="4350158"/>
          </a:xfrm>
        </p:spPr>
        <p:txBody>
          <a:bodyPr anchor="ctr">
            <a:normAutofit fontScale="77500" lnSpcReduction="20000"/>
          </a:bodyPr>
          <a:lstStyle/>
          <a:p>
            <a:pPr marL="0" indent="0">
              <a:spcBef>
                <a:spcPts val="0"/>
              </a:spcBef>
              <a:buNone/>
            </a:pPr>
            <a:r>
              <a:rPr lang="de-DE" sz="3900" dirty="0">
                <a:solidFill>
                  <a:schemeClr val="accent5">
                    <a:lumMod val="50000"/>
                  </a:schemeClr>
                </a:solidFill>
              </a:rPr>
              <a:t>Uns verbinden:</a:t>
            </a:r>
          </a:p>
          <a:p>
            <a:r>
              <a:rPr lang="de-DE" sz="3900" dirty="0">
                <a:solidFill>
                  <a:schemeClr val="accent5">
                    <a:lumMod val="50000"/>
                  </a:schemeClr>
                </a:solidFill>
              </a:rPr>
              <a:t>Glaubenstaufe</a:t>
            </a:r>
          </a:p>
          <a:p>
            <a:r>
              <a:rPr lang="de-DE" sz="3900" dirty="0">
                <a:solidFill>
                  <a:schemeClr val="accent5">
                    <a:lumMod val="50000"/>
                  </a:schemeClr>
                </a:solidFill>
              </a:rPr>
              <a:t>Freiwillige, aber verbindliche Gemeindemitgliedschaft </a:t>
            </a:r>
          </a:p>
          <a:p>
            <a:pPr marL="0" indent="0">
              <a:spcBef>
                <a:spcPts val="0"/>
              </a:spcBef>
              <a:buNone/>
            </a:pPr>
            <a:r>
              <a:rPr lang="de-DE" sz="3100" dirty="0">
                <a:solidFill>
                  <a:schemeClr val="accent5">
                    <a:lumMod val="50000"/>
                  </a:schemeClr>
                </a:solidFill>
              </a:rPr>
              <a:t>   „Priestertum aller Gläubigen“</a:t>
            </a:r>
          </a:p>
          <a:p>
            <a:r>
              <a:rPr lang="de-DE" sz="3900" dirty="0">
                <a:solidFill>
                  <a:schemeClr val="accent5">
                    <a:lumMod val="50000"/>
                  </a:schemeClr>
                </a:solidFill>
              </a:rPr>
              <a:t>Selbstständigkeit der Ortsgemeinden</a:t>
            </a:r>
          </a:p>
          <a:p>
            <a:pPr marL="0" indent="0">
              <a:buNone/>
            </a:pPr>
            <a:endParaRPr lang="de-DE" sz="3000" dirty="0">
              <a:solidFill>
                <a:schemeClr val="accent5">
                  <a:lumMod val="50000"/>
                </a:schemeClr>
              </a:solidFill>
            </a:endParaRPr>
          </a:p>
          <a:p>
            <a:pPr marL="0" indent="0">
              <a:buNone/>
            </a:pPr>
            <a:endParaRPr lang="de-DE" sz="3000" dirty="0">
              <a:solidFill>
                <a:schemeClr val="accent5">
                  <a:lumMod val="50000"/>
                </a:schemeClr>
              </a:solidFill>
            </a:endParaRPr>
          </a:p>
          <a:p>
            <a:pPr marL="0" indent="0">
              <a:buNone/>
            </a:pPr>
            <a:r>
              <a:rPr lang="de-DE" sz="4100" dirty="0">
                <a:solidFill>
                  <a:schemeClr val="accent5">
                    <a:lumMod val="50000"/>
                  </a:schemeClr>
                </a:solidFill>
              </a:rPr>
              <a:t>Darum – </a:t>
            </a:r>
            <a:r>
              <a:rPr lang="de-DE" sz="4100" b="1" dirty="0">
                <a:solidFill>
                  <a:schemeClr val="accent5">
                    <a:lumMod val="50000"/>
                  </a:schemeClr>
                </a:solidFill>
              </a:rPr>
              <a:t>Gewagt! </a:t>
            </a:r>
            <a:r>
              <a:rPr lang="de-DE" sz="4100" dirty="0">
                <a:solidFill>
                  <a:schemeClr val="accent5">
                    <a:lumMod val="50000"/>
                  </a:schemeClr>
                </a:solidFill>
              </a:rPr>
              <a:t>= gemeinsames Jubiläum von Mennoniten und Baptisten sowie anderen </a:t>
            </a:r>
            <a:r>
              <a:rPr lang="de-DE" sz="4100" dirty="0" err="1">
                <a:solidFill>
                  <a:schemeClr val="accent5">
                    <a:lumMod val="50000"/>
                  </a:schemeClr>
                </a:solidFill>
              </a:rPr>
              <a:t>täuferischen</a:t>
            </a:r>
            <a:r>
              <a:rPr lang="de-DE" sz="4100" dirty="0">
                <a:solidFill>
                  <a:schemeClr val="accent5">
                    <a:lumMod val="50000"/>
                  </a:schemeClr>
                </a:solidFill>
              </a:rPr>
              <a:t> Kirchen und Freikirchen</a:t>
            </a:r>
          </a:p>
          <a:p>
            <a:pPr marL="0" indent="0">
              <a:buNone/>
            </a:pPr>
            <a:endParaRPr lang="de-DE" sz="2000" dirty="0"/>
          </a:p>
        </p:txBody>
      </p:sp>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Tree>
    <p:extLst>
      <p:ext uri="{BB962C8B-B14F-4D97-AF65-F5344CB8AC3E}">
        <p14:creationId xmlns:p14="http://schemas.microsoft.com/office/powerpoint/2010/main" val="200662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40CB36A-F5AE-4E37-A94B-55B10B958F3F}"/>
              </a:ext>
            </a:extLst>
          </p:cNvPr>
          <p:cNvSpPr>
            <a:spLocks noGrp="1"/>
          </p:cNvSpPr>
          <p:nvPr>
            <p:ph type="title"/>
          </p:nvPr>
        </p:nvSpPr>
        <p:spPr>
          <a:xfrm>
            <a:off x="742145" y="679509"/>
            <a:ext cx="7474172" cy="1384182"/>
          </a:xfrm>
        </p:spPr>
        <p:txBody>
          <a:bodyPr>
            <a:normAutofit/>
          </a:bodyPr>
          <a:lstStyle/>
          <a:p>
            <a:r>
              <a:rPr lang="de-DE" sz="3600" b="1" dirty="0"/>
              <a:t>500 Jahre Täuferbewegung 2025 e.V.</a:t>
            </a:r>
            <a:r>
              <a:rPr lang="de-DE" sz="2800" dirty="0"/>
              <a:t/>
            </a:r>
            <a:br>
              <a:rPr lang="de-DE" sz="2800" dirty="0"/>
            </a:br>
            <a:r>
              <a:rPr lang="de-DE" sz="2800" dirty="0"/>
              <a:t/>
            </a:r>
            <a:br>
              <a:rPr lang="de-DE" sz="2800" dirty="0"/>
            </a:br>
            <a:endParaRPr lang="de-DE" sz="2800" dirty="0"/>
          </a:p>
        </p:txBody>
      </p:sp>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6" name="Inhaltsplatzhalter 5">
            <a:extLst>
              <a:ext uri="{FF2B5EF4-FFF2-40B4-BE49-F238E27FC236}">
                <a16:creationId xmlns:a16="http://schemas.microsoft.com/office/drawing/2014/main" xmlns="" id="{EAEE1FB5-BAAD-48E8-AF76-50B0C2F07D63}"/>
              </a:ext>
            </a:extLst>
          </p:cNvPr>
          <p:cNvSpPr>
            <a:spLocks noGrp="1"/>
          </p:cNvSpPr>
          <p:nvPr>
            <p:ph idx="1"/>
          </p:nvPr>
        </p:nvSpPr>
        <p:spPr>
          <a:xfrm>
            <a:off x="499158" y="1506843"/>
            <a:ext cx="8077200" cy="4351338"/>
          </a:xfrm>
        </p:spPr>
        <p:txBody>
          <a:bodyPr>
            <a:normAutofit fontScale="77500" lnSpcReduction="20000"/>
          </a:bodyPr>
          <a:lstStyle/>
          <a:p>
            <a:pPr>
              <a:spcAft>
                <a:spcPts val="0"/>
              </a:spcAft>
            </a:pPr>
            <a:r>
              <a:rPr lang="de-DE" b="1"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Arbeitsgemeinschaft christlicher Kirchen: </a:t>
            </a:r>
            <a:r>
              <a:rPr lang="de-DE"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Verena Hammes, </a:t>
            </a:r>
            <a:r>
              <a:rPr lang="de-DE" sz="3400"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Bernd</a:t>
            </a:r>
            <a:r>
              <a:rPr lang="de-DE"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 </a:t>
            </a:r>
            <a:r>
              <a:rPr lang="de-DE" sz="3400"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Densky</a:t>
            </a:r>
          </a:p>
          <a:p>
            <a:pPr>
              <a:spcAft>
                <a:spcPts val="0"/>
              </a:spcAft>
            </a:pPr>
            <a:r>
              <a:rPr lang="de-DE" b="1"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Mennoniten: </a:t>
            </a:r>
            <a:r>
              <a:rPr lang="de-DE"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Astrid von Schlachta, Liesa Unger, Ulrike Arnold, Mirjam van Veen</a:t>
            </a:r>
          </a:p>
          <a:p>
            <a:pPr>
              <a:spcAft>
                <a:spcPts val="0"/>
              </a:spcAft>
            </a:pPr>
            <a:r>
              <a:rPr lang="de-DE" sz="3300" b="1"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Bund Evangelisch-Freikirchlicher Gemeinden: </a:t>
            </a:r>
            <a:r>
              <a:rPr lang="de-DE" sz="3300"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Andrea Strübind, Martin Rothkegel, Reinhard Assmann, Andreas Liese </a:t>
            </a:r>
          </a:p>
          <a:p>
            <a:pPr>
              <a:spcAft>
                <a:spcPts val="600"/>
              </a:spcAft>
            </a:pPr>
            <a:r>
              <a:rPr lang="de-DE" b="1"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Russlanddeutsche Mennoniten-Brüdergemeinden</a:t>
            </a:r>
            <a:r>
              <a:rPr lang="de-DE"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 Johannes Dyck, Walter Jakobeit</a:t>
            </a:r>
          </a:p>
          <a:p>
            <a:pPr>
              <a:lnSpc>
                <a:spcPct val="100000"/>
              </a:lnSpc>
              <a:spcAft>
                <a:spcPts val="0"/>
              </a:spcAft>
            </a:pPr>
            <a:r>
              <a:rPr lang="de-DE" b="1" dirty="0" err="1">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Konfessionskundliches</a:t>
            </a:r>
            <a:r>
              <a:rPr lang="de-DE" b="1"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 Institut, Bensheim</a:t>
            </a:r>
            <a:r>
              <a:rPr lang="de-DE"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 Lothar Triebel (Freikirchen Referent)</a:t>
            </a:r>
          </a:p>
          <a:p>
            <a:pPr>
              <a:lnSpc>
                <a:spcPct val="100000"/>
              </a:lnSpc>
              <a:spcAft>
                <a:spcPts val="0"/>
              </a:spcAft>
            </a:pPr>
            <a:r>
              <a:rPr lang="de-DE" b="1"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Johann-Adam-Möhler Institut, Paderborn: </a:t>
            </a:r>
            <a:r>
              <a:rPr lang="de-DE" dirty="0">
                <a:solidFill>
                  <a:schemeClr val="accent5">
                    <a:lumMod val="50000"/>
                  </a:schemeClr>
                </a:solidFill>
                <a:latin typeface="Garamond" panose="02020404030301010803" pitchFamily="18" charset="0"/>
                <a:ea typeface="Calibri" panose="020F0502020204030204" pitchFamily="34" charset="0"/>
                <a:cs typeface="Times New Roman" panose="02020603050405020304" pitchFamily="18" charset="0"/>
              </a:rPr>
              <a:t>Burkhardt Neumann (Freikirchen Referent)</a:t>
            </a:r>
          </a:p>
          <a:p>
            <a:endParaRPr lang="de-DE" dirty="0"/>
          </a:p>
        </p:txBody>
      </p:sp>
    </p:spTree>
    <p:extLst>
      <p:ext uri="{BB962C8B-B14F-4D97-AF65-F5344CB8AC3E}">
        <p14:creationId xmlns:p14="http://schemas.microsoft.com/office/powerpoint/2010/main" val="39107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5" name="Rechteck 4">
            <a:extLst>
              <a:ext uri="{FF2B5EF4-FFF2-40B4-BE49-F238E27FC236}">
                <a16:creationId xmlns:a16="http://schemas.microsoft.com/office/drawing/2014/main" xmlns="" id="{26FD081F-C3F3-442E-9BAF-0295B1ADD64B}"/>
              </a:ext>
            </a:extLst>
          </p:cNvPr>
          <p:cNvSpPr/>
          <p:nvPr/>
        </p:nvSpPr>
        <p:spPr>
          <a:xfrm>
            <a:off x="838200" y="617268"/>
            <a:ext cx="7504233" cy="769441"/>
          </a:xfrm>
          <a:prstGeom prst="rect">
            <a:avLst/>
          </a:prstGeom>
        </p:spPr>
        <p:txBody>
          <a:bodyPr wrap="square">
            <a:spAutoFit/>
          </a:bodyPr>
          <a:lstStyle/>
          <a:p>
            <a:r>
              <a:rPr lang="de-DE" sz="4400" dirty="0">
                <a:solidFill>
                  <a:schemeClr val="accent5">
                    <a:lumMod val="50000"/>
                  </a:schemeClr>
                </a:solidFill>
              </a:rPr>
              <a:t>Wie sieht der Fahrplan aus?</a:t>
            </a:r>
          </a:p>
        </p:txBody>
      </p:sp>
      <p:sp>
        <p:nvSpPr>
          <p:cNvPr id="10" name="Inhaltsplatzhalter 9">
            <a:extLst>
              <a:ext uri="{FF2B5EF4-FFF2-40B4-BE49-F238E27FC236}">
                <a16:creationId xmlns:a16="http://schemas.microsoft.com/office/drawing/2014/main" xmlns="" id="{970172EE-1CE8-4642-8820-36DEDD49ED15}"/>
              </a:ext>
            </a:extLst>
          </p:cNvPr>
          <p:cNvSpPr>
            <a:spLocks noGrp="1"/>
          </p:cNvSpPr>
          <p:nvPr>
            <p:ph idx="1"/>
          </p:nvPr>
        </p:nvSpPr>
        <p:spPr>
          <a:xfrm>
            <a:off x="838200" y="1466491"/>
            <a:ext cx="8416242" cy="4506470"/>
          </a:xfrm>
        </p:spPr>
        <p:txBody>
          <a:bodyPr>
            <a:normAutofit fontScale="92500" lnSpcReduction="10000"/>
          </a:bodyPr>
          <a:lstStyle/>
          <a:p>
            <a:pPr marL="0" indent="0">
              <a:buNone/>
            </a:pPr>
            <a:r>
              <a:rPr lang="de-DE" b="1" dirty="0">
                <a:solidFill>
                  <a:schemeClr val="accent5">
                    <a:lumMod val="50000"/>
                  </a:schemeClr>
                </a:solidFill>
              </a:rPr>
              <a:t>Gemeinsamer Beginn: </a:t>
            </a:r>
          </a:p>
          <a:p>
            <a:pPr marL="0" indent="0">
              <a:buNone/>
            </a:pPr>
            <a:r>
              <a:rPr lang="de-DE" b="1" dirty="0">
                <a:solidFill>
                  <a:schemeClr val="accent5">
                    <a:lumMod val="50000"/>
                  </a:schemeClr>
                </a:solidFill>
              </a:rPr>
              <a:t>	</a:t>
            </a:r>
            <a:r>
              <a:rPr lang="de-DE" dirty="0">
                <a:solidFill>
                  <a:schemeClr val="accent5">
                    <a:lumMod val="50000"/>
                  </a:schemeClr>
                </a:solidFill>
              </a:rPr>
              <a:t>Gemeindetag der Mennoniten und 	Bundeskonferenz des BEFG 2020</a:t>
            </a:r>
          </a:p>
          <a:p>
            <a:pPr marL="0" indent="0">
              <a:buNone/>
            </a:pPr>
            <a:r>
              <a:rPr lang="de-DE" b="1" dirty="0">
                <a:solidFill>
                  <a:schemeClr val="accent5">
                    <a:lumMod val="50000"/>
                  </a:schemeClr>
                </a:solidFill>
              </a:rPr>
              <a:t>Abschluss: </a:t>
            </a:r>
          </a:p>
          <a:p>
            <a:pPr marL="0" indent="0">
              <a:buNone/>
            </a:pPr>
            <a:r>
              <a:rPr lang="de-DE" b="1" dirty="0">
                <a:solidFill>
                  <a:schemeClr val="accent5">
                    <a:lumMod val="50000"/>
                  </a:schemeClr>
                </a:solidFill>
              </a:rPr>
              <a:t>	</a:t>
            </a:r>
            <a:r>
              <a:rPr lang="de-DE" dirty="0">
                <a:solidFill>
                  <a:schemeClr val="accent5">
                    <a:lumMod val="50000"/>
                  </a:schemeClr>
                </a:solidFill>
              </a:rPr>
              <a:t>Himmelfahrt 2025 – Jubiläumsfeier</a:t>
            </a:r>
          </a:p>
          <a:p>
            <a:pPr marL="0" indent="0">
              <a:buNone/>
            </a:pPr>
            <a:endParaRPr lang="de-DE" b="1" dirty="0">
              <a:solidFill>
                <a:schemeClr val="accent5">
                  <a:lumMod val="50000"/>
                </a:schemeClr>
              </a:solidFill>
            </a:endParaRPr>
          </a:p>
          <a:p>
            <a:pPr marL="0" indent="0">
              <a:buNone/>
            </a:pPr>
            <a:r>
              <a:rPr lang="de-DE" b="1" dirty="0">
                <a:solidFill>
                  <a:schemeClr val="accent5">
                    <a:lumMod val="50000"/>
                  </a:schemeClr>
                </a:solidFill>
              </a:rPr>
              <a:t>Davor: </a:t>
            </a:r>
            <a:r>
              <a:rPr lang="de-DE" dirty="0">
                <a:solidFill>
                  <a:schemeClr val="accent5">
                    <a:lumMod val="50000"/>
                  </a:schemeClr>
                </a:solidFill>
              </a:rPr>
              <a:t>fünf Themenjahre unter dem </a:t>
            </a:r>
            <a:r>
              <a:rPr lang="de-DE" b="1" dirty="0">
                <a:solidFill>
                  <a:schemeClr val="accent5">
                    <a:lumMod val="50000"/>
                  </a:schemeClr>
                </a:solidFill>
              </a:rPr>
              <a:t>Motto: </a:t>
            </a:r>
            <a:r>
              <a:rPr lang="de-DE" dirty="0">
                <a:solidFill>
                  <a:schemeClr val="accent5">
                    <a:lumMod val="50000"/>
                  </a:schemeClr>
                </a:solidFill>
              </a:rPr>
              <a:t>Gewagt! 500 Jahre Täuferbewegung 1525 – 2025</a:t>
            </a:r>
          </a:p>
          <a:p>
            <a:pPr marL="0" indent="0">
              <a:buNone/>
            </a:pPr>
            <a:r>
              <a:rPr lang="de-DE" b="1" dirty="0">
                <a:solidFill>
                  <a:schemeClr val="accent5">
                    <a:lumMod val="50000"/>
                  </a:schemeClr>
                </a:solidFill>
              </a:rPr>
              <a:t>Ziele</a:t>
            </a:r>
            <a:r>
              <a:rPr lang="de-DE" dirty="0">
                <a:solidFill>
                  <a:schemeClr val="accent5">
                    <a:lumMod val="50000"/>
                  </a:schemeClr>
                </a:solidFill>
              </a:rPr>
              <a:t>: Besinnung auf die eigenen Glaubensgrundlagen, Anliegen der täuferischen Kirchen in die Ökumene und in die Gesellschaft hineintragen</a:t>
            </a:r>
          </a:p>
        </p:txBody>
      </p:sp>
    </p:spTree>
    <p:extLst>
      <p:ext uri="{BB962C8B-B14F-4D97-AF65-F5344CB8AC3E}">
        <p14:creationId xmlns:p14="http://schemas.microsoft.com/office/powerpoint/2010/main" val="3343785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6" name="Titel 5">
            <a:extLst>
              <a:ext uri="{FF2B5EF4-FFF2-40B4-BE49-F238E27FC236}">
                <a16:creationId xmlns:a16="http://schemas.microsoft.com/office/drawing/2014/main" xmlns="" id="{39D86A3D-F695-4EBD-8384-1EC68D47BCF1}"/>
              </a:ext>
            </a:extLst>
          </p:cNvPr>
          <p:cNvSpPr>
            <a:spLocks noGrp="1"/>
          </p:cNvSpPr>
          <p:nvPr>
            <p:ph type="title"/>
          </p:nvPr>
        </p:nvSpPr>
        <p:spPr>
          <a:xfrm>
            <a:off x="838200" y="365125"/>
            <a:ext cx="5730380" cy="1325563"/>
          </a:xfrm>
        </p:spPr>
        <p:txBody>
          <a:bodyPr>
            <a:noAutofit/>
          </a:bodyPr>
          <a:lstStyle/>
          <a:p>
            <a:r>
              <a:rPr lang="de-DE" b="1" dirty="0">
                <a:solidFill>
                  <a:schemeClr val="accent5">
                    <a:lumMod val="50000"/>
                  </a:schemeClr>
                </a:solidFill>
              </a:rPr>
              <a:t>Die fünf Themenjahre</a:t>
            </a:r>
            <a:endParaRPr lang="de-DE" dirty="0">
              <a:solidFill>
                <a:schemeClr val="accent5">
                  <a:lumMod val="50000"/>
                </a:schemeClr>
              </a:solidFill>
            </a:endParaRPr>
          </a:p>
        </p:txBody>
      </p:sp>
      <p:sp>
        <p:nvSpPr>
          <p:cNvPr id="7" name="Textfeld 6">
            <a:extLst>
              <a:ext uri="{FF2B5EF4-FFF2-40B4-BE49-F238E27FC236}">
                <a16:creationId xmlns:a16="http://schemas.microsoft.com/office/drawing/2014/main" xmlns="" id="{6C714E2C-D2F5-490D-89E5-F982BAE53C56}"/>
              </a:ext>
            </a:extLst>
          </p:cNvPr>
          <p:cNvSpPr txBox="1"/>
          <p:nvPr/>
        </p:nvSpPr>
        <p:spPr>
          <a:xfrm>
            <a:off x="838200" y="1890196"/>
            <a:ext cx="7743038" cy="4585871"/>
          </a:xfrm>
          <a:prstGeom prst="rect">
            <a:avLst/>
          </a:prstGeom>
          <a:noFill/>
        </p:spPr>
        <p:txBody>
          <a:bodyPr wrap="square" rtlCol="0">
            <a:spAutoFit/>
          </a:bodyPr>
          <a:lstStyle/>
          <a:p>
            <a:r>
              <a:rPr lang="de-DE" sz="3600" b="1" dirty="0">
                <a:solidFill>
                  <a:srgbClr val="FF0000"/>
                </a:solidFill>
              </a:rPr>
              <a:t>2020: gewagt! mündig leben</a:t>
            </a:r>
            <a:endParaRPr lang="de-DE" sz="3600" dirty="0">
              <a:solidFill>
                <a:srgbClr val="FF0000"/>
              </a:solidFill>
            </a:endParaRPr>
          </a:p>
          <a:p>
            <a:r>
              <a:rPr lang="de-DE" dirty="0">
                <a:solidFill>
                  <a:schemeClr val="accent2"/>
                </a:solidFill>
              </a:rPr>
              <a:t>	</a:t>
            </a:r>
            <a:r>
              <a:rPr lang="de-DE" sz="2400" dirty="0"/>
              <a:t>Taufe – Freiwilligkeit – Religionsfreiheit</a:t>
            </a:r>
          </a:p>
          <a:p>
            <a:endParaRPr lang="de-DE" sz="3200" b="1" dirty="0">
              <a:solidFill>
                <a:schemeClr val="accent5">
                  <a:lumMod val="50000"/>
                </a:schemeClr>
              </a:solidFill>
            </a:endParaRPr>
          </a:p>
          <a:p>
            <a:r>
              <a:rPr lang="de-DE" sz="3200" b="1" dirty="0">
                <a:solidFill>
                  <a:schemeClr val="accent5">
                    <a:lumMod val="50000"/>
                  </a:schemeClr>
                </a:solidFill>
              </a:rPr>
              <a:t>2021: gewagt! gemeinsam leben</a:t>
            </a:r>
          </a:p>
          <a:p>
            <a:r>
              <a:rPr lang="de-DE" dirty="0">
                <a:solidFill>
                  <a:schemeClr val="accent5">
                    <a:lumMod val="50000"/>
                  </a:schemeClr>
                </a:solidFill>
              </a:rPr>
              <a:t>	Gleichheit – Verantwortung – Autonomie</a:t>
            </a:r>
            <a:endParaRPr lang="de-DE" sz="3600" dirty="0">
              <a:solidFill>
                <a:schemeClr val="accent5">
                  <a:lumMod val="50000"/>
                </a:schemeClr>
              </a:solidFill>
            </a:endParaRPr>
          </a:p>
          <a:p>
            <a:r>
              <a:rPr lang="de-DE" sz="3200" b="1" dirty="0">
                <a:solidFill>
                  <a:schemeClr val="accent5">
                    <a:lumMod val="50000"/>
                  </a:schemeClr>
                </a:solidFill>
              </a:rPr>
              <a:t>2022: gewagt! konsequent leben</a:t>
            </a:r>
          </a:p>
          <a:p>
            <a:r>
              <a:rPr lang="de-DE" dirty="0">
                <a:solidFill>
                  <a:schemeClr val="accent5">
                    <a:lumMod val="50000"/>
                  </a:schemeClr>
                </a:solidFill>
              </a:rPr>
              <a:t>	orientiert an Jesus – nonkonform – bekennen – Martyrium</a:t>
            </a:r>
            <a:endParaRPr lang="de-DE" sz="3200" dirty="0">
              <a:solidFill>
                <a:schemeClr val="accent5">
                  <a:lumMod val="50000"/>
                </a:schemeClr>
              </a:solidFill>
            </a:endParaRPr>
          </a:p>
          <a:p>
            <a:r>
              <a:rPr lang="de-DE" sz="3200" b="1" dirty="0">
                <a:solidFill>
                  <a:schemeClr val="accent5">
                    <a:lumMod val="50000"/>
                  </a:schemeClr>
                </a:solidFill>
              </a:rPr>
              <a:t>2023: gewagt! gewaltlos leben</a:t>
            </a:r>
          </a:p>
          <a:p>
            <a:r>
              <a:rPr lang="de-DE" dirty="0">
                <a:solidFill>
                  <a:schemeClr val="accent5">
                    <a:lumMod val="50000"/>
                  </a:schemeClr>
                </a:solidFill>
              </a:rPr>
              <a:t>	Friedenskirche – Widerstand – Versöhnung</a:t>
            </a:r>
            <a:endParaRPr lang="de-DE" sz="3200" dirty="0">
              <a:solidFill>
                <a:schemeClr val="accent5">
                  <a:lumMod val="50000"/>
                </a:schemeClr>
              </a:solidFill>
            </a:endParaRPr>
          </a:p>
          <a:p>
            <a:r>
              <a:rPr lang="de-DE" sz="3200" b="1" dirty="0">
                <a:solidFill>
                  <a:schemeClr val="accent5">
                    <a:lumMod val="50000"/>
                  </a:schemeClr>
                </a:solidFill>
              </a:rPr>
              <a:t>2024: gewagt! Hoffnung leben</a:t>
            </a:r>
          </a:p>
          <a:p>
            <a:r>
              <a:rPr lang="de-DE" dirty="0">
                <a:solidFill>
                  <a:schemeClr val="accent5">
                    <a:lumMod val="50000"/>
                  </a:schemeClr>
                </a:solidFill>
              </a:rPr>
              <a:t>	Reich Gottes – Utopie – Erneuerung</a:t>
            </a:r>
          </a:p>
        </p:txBody>
      </p:sp>
    </p:spTree>
    <p:extLst>
      <p:ext uri="{BB962C8B-B14F-4D97-AF65-F5344CB8AC3E}">
        <p14:creationId xmlns:p14="http://schemas.microsoft.com/office/powerpoint/2010/main" val="115164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rgbClr val="3153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rgbClr val="174A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fik 3">
            <a:extLst>
              <a:ext uri="{FF2B5EF4-FFF2-40B4-BE49-F238E27FC236}">
                <a16:creationId xmlns:a16="http://schemas.microsoft.com/office/drawing/2014/main" xmlns="" id="{A256ACF1-33CC-4A1E-AE94-B4ECCDF25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4442" y="2922752"/>
            <a:ext cx="1462088" cy="1012496"/>
          </a:xfrm>
          <a:prstGeom prst="rect">
            <a:avLst/>
          </a:prstGeom>
        </p:spPr>
      </p:pic>
      <p:sp>
        <p:nvSpPr>
          <p:cNvPr id="5" name="Rechteck 4">
            <a:extLst>
              <a:ext uri="{FF2B5EF4-FFF2-40B4-BE49-F238E27FC236}">
                <a16:creationId xmlns:a16="http://schemas.microsoft.com/office/drawing/2014/main" xmlns="" id="{26FD081F-C3F3-442E-9BAF-0295B1ADD64B}"/>
              </a:ext>
            </a:extLst>
          </p:cNvPr>
          <p:cNvSpPr/>
          <p:nvPr/>
        </p:nvSpPr>
        <p:spPr>
          <a:xfrm>
            <a:off x="537470" y="634046"/>
            <a:ext cx="7504233" cy="769441"/>
          </a:xfrm>
          <a:prstGeom prst="rect">
            <a:avLst/>
          </a:prstGeom>
        </p:spPr>
        <p:txBody>
          <a:bodyPr wrap="square">
            <a:spAutoFit/>
          </a:bodyPr>
          <a:lstStyle/>
          <a:p>
            <a:r>
              <a:rPr lang="de-DE" sz="4400" b="1" dirty="0">
                <a:solidFill>
                  <a:schemeClr val="accent5">
                    <a:lumMod val="50000"/>
                  </a:schemeClr>
                </a:solidFill>
              </a:rPr>
              <a:t>Was ist geplant?</a:t>
            </a:r>
          </a:p>
        </p:txBody>
      </p:sp>
      <p:sp>
        <p:nvSpPr>
          <p:cNvPr id="10" name="Inhaltsplatzhalter 9">
            <a:extLst>
              <a:ext uri="{FF2B5EF4-FFF2-40B4-BE49-F238E27FC236}">
                <a16:creationId xmlns:a16="http://schemas.microsoft.com/office/drawing/2014/main" xmlns="" id="{970172EE-1CE8-4642-8820-36DEDD49ED15}"/>
              </a:ext>
            </a:extLst>
          </p:cNvPr>
          <p:cNvSpPr>
            <a:spLocks noGrp="1"/>
          </p:cNvSpPr>
          <p:nvPr>
            <p:ph idx="1"/>
          </p:nvPr>
        </p:nvSpPr>
        <p:spPr>
          <a:xfrm>
            <a:off x="382195" y="1431985"/>
            <a:ext cx="8416242" cy="4791969"/>
          </a:xfrm>
        </p:spPr>
        <p:txBody>
          <a:bodyPr>
            <a:normAutofit lnSpcReduction="10000"/>
          </a:bodyPr>
          <a:lstStyle/>
          <a:p>
            <a:r>
              <a:rPr lang="de-DE" b="1" dirty="0">
                <a:solidFill>
                  <a:srgbClr val="0070C0"/>
                </a:solidFill>
              </a:rPr>
              <a:t>Ein Themenheft pro Jahr </a:t>
            </a:r>
            <a:r>
              <a:rPr lang="de-DE" dirty="0"/>
              <a:t>mit Materialien für die Gemeindearbeit (Erwachsene / Jugendliche) </a:t>
            </a:r>
          </a:p>
          <a:p>
            <a:r>
              <a:rPr lang="de-DE" b="1" dirty="0">
                <a:solidFill>
                  <a:srgbClr val="0070C0"/>
                </a:solidFill>
              </a:rPr>
              <a:t>Lokale Ebene: </a:t>
            </a:r>
            <a:r>
              <a:rPr lang="de-DE" dirty="0"/>
              <a:t>Gesprächsabende, gemeinsame Gottesdienste, Jugendabende  (Begegnungen von Gemeinden)</a:t>
            </a:r>
          </a:p>
          <a:p>
            <a:r>
              <a:rPr lang="de-DE" b="1" dirty="0">
                <a:solidFill>
                  <a:srgbClr val="0070C0"/>
                </a:solidFill>
              </a:rPr>
              <a:t>Auf den Spuren der Täufer: Exkursionen und Reisen</a:t>
            </a:r>
            <a:endParaRPr lang="de-DE" dirty="0"/>
          </a:p>
          <a:p>
            <a:r>
              <a:rPr lang="de-DE" dirty="0">
                <a:solidFill>
                  <a:srgbClr val="0070C0"/>
                </a:solidFill>
              </a:rPr>
              <a:t>Materialien</a:t>
            </a:r>
            <a:r>
              <a:rPr lang="de-DE" dirty="0">
                <a:solidFill>
                  <a:srgbClr val="00B050"/>
                </a:solidFill>
              </a:rPr>
              <a:t> </a:t>
            </a:r>
            <a:r>
              <a:rPr lang="de-DE" dirty="0"/>
              <a:t>für Schulen (Religionsunterricht), Universitäten/ freikirchliche Ausbildungsstätten</a:t>
            </a:r>
          </a:p>
          <a:p>
            <a:r>
              <a:rPr lang="de-DE" dirty="0">
                <a:solidFill>
                  <a:srgbClr val="0070C0"/>
                </a:solidFill>
              </a:rPr>
              <a:t>Ausstellungen und Filmprojekte</a:t>
            </a:r>
          </a:p>
          <a:p>
            <a:r>
              <a:rPr lang="de-DE" b="1" dirty="0">
                <a:solidFill>
                  <a:srgbClr val="0070C0"/>
                </a:solidFill>
              </a:rPr>
              <a:t>Jahrestagungen/Studientage/Forschungen </a:t>
            </a:r>
          </a:p>
          <a:p>
            <a:r>
              <a:rPr lang="de-DE" b="1" dirty="0">
                <a:solidFill>
                  <a:srgbClr val="0070C0"/>
                </a:solidFill>
              </a:rPr>
              <a:t>Internationale Vernetzungen</a:t>
            </a:r>
          </a:p>
          <a:p>
            <a:endParaRPr lang="de-DE" b="1" dirty="0">
              <a:solidFill>
                <a:schemeClr val="accent5">
                  <a:lumMod val="50000"/>
                </a:schemeClr>
              </a:solidFill>
            </a:endParaRPr>
          </a:p>
          <a:p>
            <a:pPr marL="0" indent="0">
              <a:buNone/>
            </a:pPr>
            <a:endParaRPr lang="de-DE" b="1" dirty="0">
              <a:solidFill>
                <a:schemeClr val="accent5">
                  <a:lumMod val="50000"/>
                </a:schemeClr>
              </a:solidFill>
            </a:endParaRPr>
          </a:p>
          <a:p>
            <a:endParaRPr lang="de-DE" dirty="0">
              <a:solidFill>
                <a:schemeClr val="accent5">
                  <a:lumMod val="50000"/>
                </a:schemeClr>
              </a:solidFill>
            </a:endParaRPr>
          </a:p>
        </p:txBody>
      </p:sp>
    </p:spTree>
    <p:extLst>
      <p:ext uri="{BB962C8B-B14F-4D97-AF65-F5344CB8AC3E}">
        <p14:creationId xmlns:p14="http://schemas.microsoft.com/office/powerpoint/2010/main" val="383156396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1030</Words>
  <Application>Microsoft Office PowerPoint</Application>
  <PresentationFormat>Breitbild</PresentationFormat>
  <Paragraphs>119</Paragraphs>
  <Slides>12</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Garamond</vt:lpstr>
      <vt:lpstr>Times New Roman</vt:lpstr>
      <vt:lpstr>Office</vt:lpstr>
      <vt:lpstr>PowerPoint-Präsentation</vt:lpstr>
      <vt:lpstr>Anfänge in Zürich  Im Januar 1525 fand die erste Glaubenstaufe statt  </vt:lpstr>
      <vt:lpstr>Täufer: eine vielschichtige Bewegung  </vt:lpstr>
      <vt:lpstr>Täuferbewegung - Baptisten</vt:lpstr>
      <vt:lpstr> Täuferische Kirchen  Mennoniten und Baptisten  </vt:lpstr>
      <vt:lpstr>500 Jahre Täuferbewegung 2025 e.V.  </vt:lpstr>
      <vt:lpstr>PowerPoint-Präsentation</vt:lpstr>
      <vt:lpstr>Die fünf Themenjahre</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Gewagt!</dc:title>
  <dc:creator>Bernd Densky</dc:creator>
  <cp:lastModifiedBy>jda</cp:lastModifiedBy>
  <cp:revision>54</cp:revision>
  <dcterms:created xsi:type="dcterms:W3CDTF">2019-05-28T08:48:31Z</dcterms:created>
  <dcterms:modified xsi:type="dcterms:W3CDTF">2019-06-28T09:01:36Z</dcterms:modified>
</cp:coreProperties>
</file>